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7" r:id="rId2"/>
    <p:sldId id="259" r:id="rId3"/>
    <p:sldId id="272" r:id="rId4"/>
    <p:sldId id="261" r:id="rId5"/>
    <p:sldId id="267" r:id="rId6"/>
    <p:sldId id="274" r:id="rId7"/>
    <p:sldId id="262" r:id="rId8"/>
    <p:sldId id="278" r:id="rId9"/>
    <p:sldId id="265" r:id="rId10"/>
    <p:sldId id="270" r:id="rId11"/>
    <p:sldId id="263" r:id="rId12"/>
    <p:sldId id="271" r:id="rId13"/>
    <p:sldId id="279" r:id="rId14"/>
    <p:sldId id="264" r:id="rId15"/>
    <p:sldId id="275" r:id="rId16"/>
    <p:sldId id="276" r:id="rId1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0059" autoAdjust="0"/>
  </p:normalViewPr>
  <p:slideViewPr>
    <p:cSldViewPr>
      <p:cViewPr>
        <p:scale>
          <a:sx n="100" d="100"/>
          <a:sy n="100" d="100"/>
        </p:scale>
        <p:origin x="-13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4B562-4B2F-4DB0-A04F-442B3C4F22A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B9B8C-D722-45C9-9BC6-04460352F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97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25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240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60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0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25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09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44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073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1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5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84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78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100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03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5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i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9B8C-D722-45C9-9BC6-04460352FE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6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20642C-C31D-4800-95CE-6BE7CD33F3A7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709A49-53CE-4E12-9E3C-5B80C711A9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ky.sukl.cz/modules/evaluation/" TargetMode="External"/><Relationship Id="rId7" Type="http://schemas.openxmlformats.org/officeDocument/2006/relationships/hyperlink" Target="http://www.linkos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ortc.be/protoc/default.htm" TargetMode="External"/><Relationship Id="rId5" Type="http://schemas.openxmlformats.org/officeDocument/2006/relationships/hyperlink" Target="http://www.clinicaltrials.gov/" TargetMode="External"/><Relationship Id="rId4" Type="http://schemas.openxmlformats.org/officeDocument/2006/relationships/hyperlink" Target="http://www.cancer.gov/cancertopics/pdq/cancerdatabas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7272808" cy="302433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Očekávání osobního přínosu                pacienta z účasti v klinickém hodnocení v kontextu zapojení pacienta s onkologickým onemocněním</a:t>
            </a:r>
            <a:br>
              <a:rPr lang="cs-CZ" sz="3200" dirty="0" smtClean="0"/>
            </a:b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4221088"/>
            <a:ext cx="6400800" cy="136815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cs-CZ" sz="4400" dirty="0"/>
              <a:t>Olga Norková</a:t>
            </a:r>
            <a:endParaRPr lang="en-US" sz="4400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sz="4200" dirty="0" smtClean="0"/>
              <a:t>Workshop medicínského práva a bioetiky</a:t>
            </a:r>
          </a:p>
          <a:p>
            <a:pPr algn="ctr"/>
            <a:r>
              <a:rPr lang="cs-CZ" sz="4200" dirty="0" smtClean="0"/>
              <a:t> 22. května 2012, Praha </a:t>
            </a:r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856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>Nové etické otázky zapojení </a:t>
            </a:r>
            <a:r>
              <a:rPr lang="cs-CZ" sz="3200" b="1" dirty="0" smtClean="0"/>
              <a:t>onkologického </a:t>
            </a:r>
            <a:r>
              <a:rPr lang="cs-CZ" sz="3200" b="1" dirty="0"/>
              <a:t>pacienta do </a:t>
            </a:r>
            <a:r>
              <a:rPr lang="cs-CZ" sz="3200" b="1" dirty="0" smtClean="0"/>
              <a:t>klinického hodnocení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002060"/>
                </a:solidFill>
              </a:rPr>
              <a:t>Je </a:t>
            </a:r>
            <a:r>
              <a:rPr lang="cs-CZ" sz="2400" dirty="0">
                <a:solidFill>
                  <a:srgbClr val="002060"/>
                </a:solidFill>
              </a:rPr>
              <a:t>správné zapojit pacienta s onkologickým onemocněním do </a:t>
            </a:r>
            <a:r>
              <a:rPr lang="cs-CZ" sz="2400" dirty="0" smtClean="0">
                <a:solidFill>
                  <a:srgbClr val="002060"/>
                </a:solidFill>
              </a:rPr>
              <a:t>studie fáze </a:t>
            </a:r>
            <a:r>
              <a:rPr lang="cs-CZ" sz="2400" dirty="0">
                <a:solidFill>
                  <a:srgbClr val="002060"/>
                </a:solidFill>
              </a:rPr>
              <a:t>I</a:t>
            </a:r>
            <a:r>
              <a:rPr lang="cs-CZ" sz="2400" dirty="0" smtClean="0">
                <a:solidFill>
                  <a:srgbClr val="002060"/>
                </a:solidFill>
              </a:rPr>
              <a:t>.?</a:t>
            </a:r>
            <a:endParaRPr lang="cs-CZ" sz="2400" dirty="0">
              <a:solidFill>
                <a:srgbClr val="002060"/>
              </a:solidFill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>
                <a:solidFill>
                  <a:srgbClr val="002060"/>
                </a:solidFill>
              </a:rPr>
              <a:t>Porozuměl </a:t>
            </a:r>
            <a:r>
              <a:rPr lang="cs-CZ" sz="2400" dirty="0">
                <a:solidFill>
                  <a:srgbClr val="002060"/>
                </a:solidFill>
              </a:rPr>
              <a:t>pacient správně pravděpodobnosti získání </a:t>
            </a:r>
            <a:r>
              <a:rPr lang="cs-CZ" sz="2400" dirty="0" smtClean="0">
                <a:solidFill>
                  <a:srgbClr val="002060"/>
                </a:solidFill>
              </a:rPr>
              <a:t>léčebného prospěchu </a:t>
            </a:r>
            <a:r>
              <a:rPr lang="cs-CZ" sz="2400" dirty="0">
                <a:solidFill>
                  <a:srgbClr val="002060"/>
                </a:solidFill>
              </a:rPr>
              <a:t>z účasti </a:t>
            </a:r>
            <a:r>
              <a:rPr lang="cs-CZ" sz="2400" dirty="0" smtClean="0">
                <a:solidFill>
                  <a:srgbClr val="002060"/>
                </a:solidFill>
              </a:rPr>
              <a:t>ve  studii fáze I. ?</a:t>
            </a:r>
            <a:endParaRPr lang="cs-CZ" sz="2400" dirty="0">
              <a:solidFill>
                <a:srgbClr val="002060"/>
              </a:solidFill>
            </a:endParaRPr>
          </a:p>
          <a:p>
            <a:pPr lvl="1" algn="just"/>
            <a:endParaRPr lang="cs-CZ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55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Je </a:t>
            </a:r>
            <a:r>
              <a:rPr lang="cs-CZ" sz="2800" b="1" dirty="0" smtClean="0"/>
              <a:t>správné </a:t>
            </a:r>
            <a:r>
              <a:rPr lang="cs-CZ" sz="2800" b="1" dirty="0"/>
              <a:t>zapojit pacienta s onkologickým onemocněním do </a:t>
            </a:r>
            <a:r>
              <a:rPr lang="cs-CZ" sz="2800" b="1" dirty="0" smtClean="0"/>
              <a:t>studie </a:t>
            </a:r>
            <a:br>
              <a:rPr lang="cs-CZ" sz="2800" b="1" dirty="0" smtClean="0"/>
            </a:br>
            <a:r>
              <a:rPr lang="cs-CZ" sz="2800" b="1" dirty="0" smtClean="0"/>
              <a:t>fáze I. 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Etické </a:t>
            </a:r>
            <a:r>
              <a:rPr lang="cs-CZ" dirty="0" err="1" smtClean="0">
                <a:solidFill>
                  <a:srgbClr val="002060"/>
                </a:solidFill>
              </a:rPr>
              <a:t>poblémy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rgbClr val="002060"/>
                </a:solidFill>
              </a:rPr>
              <a:t>a řešení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První podání testovaného léčivého přípravku </a:t>
            </a:r>
            <a:r>
              <a:rPr lang="cs-CZ" sz="2400" dirty="0" smtClean="0">
                <a:solidFill>
                  <a:srgbClr val="002060"/>
                </a:solidFill>
              </a:rPr>
              <a:t>člověku</a:t>
            </a:r>
          </a:p>
          <a:p>
            <a:pPr lvl="2"/>
            <a:r>
              <a:rPr lang="cs-CZ" dirty="0" smtClean="0"/>
              <a:t>Řešení - Informace o primárním cíli studie, pravděpodobném léčebném prospěchu pro pacienta</a:t>
            </a:r>
            <a:endParaRPr lang="cs-CZ" dirty="0"/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Zjištění </a:t>
            </a:r>
            <a:r>
              <a:rPr lang="cs-CZ" sz="2400" dirty="0" smtClean="0">
                <a:solidFill>
                  <a:srgbClr val="002060"/>
                </a:solidFill>
              </a:rPr>
              <a:t>maximální </a:t>
            </a:r>
            <a:r>
              <a:rPr lang="cs-CZ" sz="2400" dirty="0">
                <a:solidFill>
                  <a:srgbClr val="002060"/>
                </a:solidFill>
              </a:rPr>
              <a:t>tolerovatelné dávky (MTD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pPr lvl="2"/>
            <a:r>
              <a:rPr lang="cs-CZ" dirty="0"/>
              <a:t>Řešení – malý počet pacientů, kombinace metod způsobu podání dávek pacientům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Výskyt dlouhodobých </a:t>
            </a:r>
            <a:r>
              <a:rPr lang="cs-CZ" sz="2400" dirty="0" smtClean="0">
                <a:solidFill>
                  <a:srgbClr val="002060"/>
                </a:solidFill>
              </a:rPr>
              <a:t>toxicit</a:t>
            </a:r>
          </a:p>
          <a:p>
            <a:pPr lvl="2"/>
            <a:r>
              <a:rPr lang="cs-CZ" dirty="0"/>
              <a:t>Řešení – modifikace průběžných opětovných zhodnocení podání dávky léku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Způsob </a:t>
            </a:r>
            <a:r>
              <a:rPr lang="cs-CZ" sz="2400" dirty="0" smtClean="0">
                <a:solidFill>
                  <a:srgbClr val="002060"/>
                </a:solidFill>
              </a:rPr>
              <a:t>náboru</a:t>
            </a:r>
          </a:p>
          <a:p>
            <a:pPr lvl="2"/>
            <a:r>
              <a:rPr lang="cs-CZ" dirty="0"/>
              <a:t>Řešení – </a:t>
            </a:r>
            <a:r>
              <a:rPr lang="cs-CZ" dirty="0" smtClean="0"/>
              <a:t>získání nových poznatků ve vývoji nového léku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4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b="1" dirty="0"/>
              <a:t>Porozuměl pacient správně pravděpodobnosti získání </a:t>
            </a:r>
            <a:r>
              <a:rPr lang="cs-CZ" sz="2400" b="1" dirty="0" smtClean="0"/>
              <a:t> </a:t>
            </a:r>
            <a:r>
              <a:rPr lang="cs-CZ" sz="2400" b="1" dirty="0"/>
              <a:t>léčebného </a:t>
            </a:r>
            <a:r>
              <a:rPr lang="cs-CZ" sz="2400" b="1" dirty="0" smtClean="0"/>
              <a:t>prospěchu </a:t>
            </a:r>
            <a:r>
              <a:rPr lang="cs-CZ" sz="2400" b="1" dirty="0"/>
              <a:t>z účasti </a:t>
            </a:r>
            <a:r>
              <a:rPr lang="cs-CZ" sz="2400" b="1" dirty="0" smtClean="0"/>
              <a:t>ve studii fáze I.?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Therapeutic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misconcepton</a:t>
            </a:r>
            <a:r>
              <a:rPr lang="cs-CZ" dirty="0" smtClean="0">
                <a:solidFill>
                  <a:srgbClr val="002060"/>
                </a:solidFill>
              </a:rPr>
              <a:t>         </a:t>
            </a:r>
            <a:r>
              <a:rPr lang="cs-CZ" sz="1600" dirty="0"/>
              <a:t>(</a:t>
            </a:r>
            <a:r>
              <a:rPr lang="cs-CZ" sz="1600" dirty="0" err="1" smtClean="0"/>
              <a:t>Daugherty</a:t>
            </a:r>
            <a:r>
              <a:rPr lang="cs-CZ" sz="1600" smtClean="0"/>
              <a:t>, C.K. </a:t>
            </a:r>
            <a:r>
              <a:rPr lang="cs-CZ" sz="1600" dirty="0"/>
              <a:t>et </a:t>
            </a:r>
            <a:r>
              <a:rPr lang="cs-CZ" sz="1600" dirty="0" err="1"/>
              <a:t>all</a:t>
            </a:r>
            <a:r>
              <a:rPr lang="cs-CZ" sz="1600" dirty="0"/>
              <a:t>. 2000)</a:t>
            </a:r>
          </a:p>
          <a:p>
            <a:r>
              <a:rPr lang="cs-CZ" sz="1700" dirty="0">
                <a:solidFill>
                  <a:srgbClr val="002060"/>
                </a:solidFill>
              </a:rPr>
              <a:t>„</a:t>
            </a:r>
            <a:r>
              <a:rPr lang="cs-CZ" sz="1700" dirty="0"/>
              <a:t>3/4 pacientů ohodnotili svoji šanci, že užijí nový léčebný přípravek nejméně jako 50%, což je hodnota </a:t>
            </a:r>
            <a:r>
              <a:rPr lang="cs-CZ" sz="1700" dirty="0" smtClean="0"/>
              <a:t>10x větší </a:t>
            </a:r>
            <a:r>
              <a:rPr lang="cs-CZ" sz="1700" dirty="0"/>
              <a:t>než odpovídá reálné možnosti přiřazení nového léku v fázi I studie.“ </a:t>
            </a:r>
            <a:r>
              <a:rPr lang="cs-CZ" sz="1700" dirty="0" smtClean="0"/>
              <a:t>       </a:t>
            </a:r>
            <a:r>
              <a:rPr lang="cs-CZ" sz="1600" dirty="0" smtClean="0"/>
              <a:t>(</a:t>
            </a:r>
            <a:r>
              <a:rPr lang="cs-CZ" sz="1600" dirty="0" err="1" smtClean="0"/>
              <a:t>Weinfurt</a:t>
            </a:r>
            <a:r>
              <a:rPr lang="cs-CZ" sz="1600" dirty="0" smtClean="0"/>
              <a:t>, K., 2003)</a:t>
            </a:r>
            <a:endParaRPr lang="cs-CZ" sz="1600" dirty="0"/>
          </a:p>
          <a:p>
            <a:r>
              <a:rPr lang="cs-CZ" dirty="0">
                <a:solidFill>
                  <a:srgbClr val="002060"/>
                </a:solidFill>
              </a:rPr>
              <a:t>Možné příčiny pacientova neporozumění</a:t>
            </a:r>
          </a:p>
          <a:p>
            <a:pPr lvl="1"/>
            <a:r>
              <a:rPr lang="cs-CZ" dirty="0"/>
              <a:t>Kauzální spojitost mezi experimentální léčbou a dosažitelným výsledkem a vztah mezi náhradními výsledky léčby a kvalitou života pacienta     </a:t>
            </a:r>
            <a:r>
              <a:rPr lang="cs-CZ" dirty="0" smtClean="0"/>
              <a:t> </a:t>
            </a:r>
            <a:r>
              <a:rPr lang="cs-CZ" sz="1700" dirty="0"/>
              <a:t>(Miller </a:t>
            </a:r>
            <a:r>
              <a:rPr lang="cs-CZ" sz="1700" dirty="0" smtClean="0"/>
              <a:t>F.G., </a:t>
            </a:r>
            <a:r>
              <a:rPr lang="cs-CZ" sz="1700" dirty="0" err="1"/>
              <a:t>Joffe</a:t>
            </a:r>
            <a:r>
              <a:rPr lang="cs-CZ" sz="1700" dirty="0"/>
              <a:t> </a:t>
            </a:r>
            <a:r>
              <a:rPr lang="cs-CZ" sz="1700" dirty="0" smtClean="0"/>
              <a:t>, S</a:t>
            </a:r>
            <a:r>
              <a:rPr lang="cs-CZ" sz="1700" dirty="0"/>
              <a:t>.)</a:t>
            </a:r>
          </a:p>
          <a:p>
            <a:pPr algn="just"/>
            <a:r>
              <a:rPr lang="cs-CZ" dirty="0">
                <a:solidFill>
                  <a:srgbClr val="002060"/>
                </a:solidFill>
              </a:rPr>
              <a:t>Špatná interpretace potenciálních výsledků možností léčby – malý přínos bude k dispozici každému, záměna s lékařovou důvěrou v pacientovu léčbu. 						</a:t>
            </a:r>
            <a:r>
              <a:rPr lang="cs-CZ" sz="1700" dirty="0" smtClean="0"/>
              <a:t>(</a:t>
            </a:r>
            <a:r>
              <a:rPr lang="cs-CZ" sz="1700" dirty="0" err="1" smtClean="0"/>
              <a:t>Weinfurt</a:t>
            </a:r>
            <a:r>
              <a:rPr lang="cs-CZ" sz="1700" dirty="0" smtClean="0"/>
              <a:t>, K.  </a:t>
            </a:r>
            <a:r>
              <a:rPr lang="cs-CZ" sz="1700" dirty="0"/>
              <a:t>et </a:t>
            </a:r>
            <a:r>
              <a:rPr lang="cs-CZ" sz="1700" dirty="0" err="1"/>
              <a:t>all</a:t>
            </a:r>
            <a:r>
              <a:rPr lang="cs-CZ" sz="1700" dirty="0"/>
              <a:t>. 2005)</a:t>
            </a:r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61870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odůvodnění zapojení onkologického pacienta do studie fáze i.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dirty="0" smtClean="0">
                <a:solidFill>
                  <a:srgbClr val="002060"/>
                </a:solidFill>
              </a:rPr>
              <a:t>Z perspektivy odborné veřejnosti</a:t>
            </a:r>
            <a:endParaRPr lang="cs-CZ" dirty="0">
              <a:solidFill>
                <a:srgbClr val="002060"/>
              </a:solidFill>
            </a:endParaRPr>
          </a:p>
          <a:p>
            <a:pPr lvl="1"/>
            <a:r>
              <a:rPr lang="cs-CZ" dirty="0"/>
              <a:t>Studie jsou vytvořeny s použitím vědeckých metod ke zhodnocení toxicity a dávkování pro studie fáze II. </a:t>
            </a:r>
          </a:p>
          <a:p>
            <a:pPr lvl="1"/>
            <a:r>
              <a:rPr lang="cs-CZ" dirty="0"/>
              <a:t>Převažují etické a vědecké důvody pro zařazení pacienta</a:t>
            </a:r>
          </a:p>
          <a:p>
            <a:pPr lvl="1"/>
            <a:r>
              <a:rPr lang="cs-CZ" dirty="0"/>
              <a:t>Předpokládaná rizika nepřevýší očekávaný prospěch</a:t>
            </a:r>
          </a:p>
          <a:p>
            <a:pPr lvl="1"/>
            <a:r>
              <a:rPr lang="cs-CZ" dirty="0"/>
              <a:t>Nabízí prospekt léčebného záměru (odpověď tumoru na léčbu a zhodnocení progrese </a:t>
            </a:r>
            <a:r>
              <a:rPr lang="cs-CZ" dirty="0" smtClean="0"/>
              <a:t>onemocnění)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Z perspektivy pacienta</a:t>
            </a:r>
          </a:p>
          <a:p>
            <a:pPr lvl="1"/>
            <a:r>
              <a:rPr lang="cs-CZ" dirty="0"/>
              <a:t>Léčebný </a:t>
            </a:r>
            <a:r>
              <a:rPr lang="cs-CZ" dirty="0" smtClean="0"/>
              <a:t>prospěch </a:t>
            </a:r>
            <a:r>
              <a:rPr lang="cs-CZ" dirty="0"/>
              <a:t>přímý (zhodnocení odpovědi tumoru na léčbu) či nepřímý </a:t>
            </a:r>
            <a:r>
              <a:rPr lang="cs-CZ" dirty="0" smtClean="0"/>
              <a:t>(</a:t>
            </a:r>
            <a:r>
              <a:rPr lang="cs-CZ" dirty="0"/>
              <a:t>pomoci v boji s rakovinou, prospěch pro budoucí pacienty)</a:t>
            </a:r>
          </a:p>
          <a:p>
            <a:pPr lvl="5"/>
            <a:r>
              <a:rPr lang="cs-CZ" dirty="0" smtClean="0">
                <a:solidFill>
                  <a:schemeClr val="tx1"/>
                </a:solidFill>
              </a:rPr>
              <a:t>(Miller, F.G., </a:t>
            </a:r>
            <a:r>
              <a:rPr lang="cs-CZ" dirty="0" err="1" smtClean="0">
                <a:solidFill>
                  <a:schemeClr val="tx1"/>
                </a:solidFill>
              </a:rPr>
              <a:t>Joffe</a:t>
            </a:r>
            <a:r>
              <a:rPr lang="cs-CZ" dirty="0" smtClean="0">
                <a:solidFill>
                  <a:schemeClr val="tx1"/>
                </a:solidFill>
              </a:rPr>
              <a:t>, S., 2008)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5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Literární zdroje I.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err="1"/>
              <a:t>Daugherty</a:t>
            </a:r>
            <a:r>
              <a:rPr lang="cs-CZ" sz="1600" dirty="0"/>
              <a:t> CK et </a:t>
            </a:r>
            <a:r>
              <a:rPr lang="cs-CZ" sz="1600" dirty="0" err="1"/>
              <a:t>all</a:t>
            </a:r>
            <a:r>
              <a:rPr lang="cs-CZ" sz="1600" dirty="0"/>
              <a:t>.:</a:t>
            </a:r>
            <a:r>
              <a:rPr lang="cs-CZ" sz="1600" dirty="0" err="1"/>
              <a:t>Quantitative</a:t>
            </a:r>
            <a:r>
              <a:rPr lang="cs-CZ" sz="1600" dirty="0"/>
              <a:t> </a:t>
            </a:r>
            <a:r>
              <a:rPr lang="cs-CZ" sz="1600" dirty="0" err="1"/>
              <a:t>analysis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ethical</a:t>
            </a:r>
            <a:r>
              <a:rPr lang="cs-CZ" sz="1600" dirty="0"/>
              <a:t> </a:t>
            </a:r>
            <a:r>
              <a:rPr lang="cs-CZ" sz="1600" dirty="0" err="1"/>
              <a:t>issues</a:t>
            </a:r>
            <a:r>
              <a:rPr lang="cs-CZ" sz="1600" dirty="0"/>
              <a:t> in </a:t>
            </a:r>
            <a:r>
              <a:rPr lang="cs-CZ" sz="1600" dirty="0" err="1"/>
              <a:t>phase</a:t>
            </a:r>
            <a:r>
              <a:rPr lang="cs-CZ" sz="1600" dirty="0"/>
              <a:t> I </a:t>
            </a:r>
            <a:r>
              <a:rPr lang="cs-CZ" sz="1600" dirty="0" err="1"/>
              <a:t>trials</a:t>
            </a:r>
            <a:r>
              <a:rPr lang="cs-CZ" sz="1600" dirty="0"/>
              <a:t>: A </a:t>
            </a:r>
            <a:r>
              <a:rPr lang="cs-CZ" sz="1600" dirty="0" err="1"/>
              <a:t>survey</a:t>
            </a:r>
            <a:r>
              <a:rPr lang="cs-CZ" sz="1600" dirty="0"/>
              <a:t> interview study </a:t>
            </a:r>
            <a:r>
              <a:rPr lang="cs-CZ" sz="1600" dirty="0" err="1"/>
              <a:t>of</a:t>
            </a:r>
            <a:r>
              <a:rPr lang="cs-CZ" sz="1600" dirty="0"/>
              <a:t> 144 </a:t>
            </a:r>
            <a:r>
              <a:rPr lang="cs-CZ" sz="1600" dirty="0" err="1"/>
              <a:t>advanced</a:t>
            </a:r>
            <a:r>
              <a:rPr lang="cs-CZ" sz="1600" dirty="0"/>
              <a:t> </a:t>
            </a:r>
            <a:r>
              <a:rPr lang="cs-CZ" sz="1600" dirty="0" err="1"/>
              <a:t>cancer</a:t>
            </a:r>
            <a:r>
              <a:rPr lang="cs-CZ" sz="1600" dirty="0"/>
              <a:t> </a:t>
            </a:r>
            <a:r>
              <a:rPr lang="cs-CZ" sz="1600" dirty="0" err="1"/>
              <a:t>patients</a:t>
            </a:r>
            <a:r>
              <a:rPr lang="cs-CZ" sz="1600" dirty="0"/>
              <a:t>. </a:t>
            </a:r>
            <a:r>
              <a:rPr lang="cs-CZ" sz="1600" i="1" dirty="0" err="1"/>
              <a:t>IRB:Ethics</a:t>
            </a:r>
            <a:r>
              <a:rPr lang="cs-CZ" sz="1600" i="1" dirty="0"/>
              <a:t> </a:t>
            </a:r>
            <a:r>
              <a:rPr lang="en-US" sz="1600" i="1" dirty="0"/>
              <a:t>&amp; Human Research</a:t>
            </a:r>
            <a:r>
              <a:rPr lang="en-US" sz="1600" dirty="0"/>
              <a:t>. 22, 2000, No. 3., pp. 6-14.</a:t>
            </a:r>
          </a:p>
          <a:p>
            <a:r>
              <a:rPr lang="cs-CZ" sz="1600" dirty="0" err="1"/>
              <a:t>Grunwald</a:t>
            </a:r>
            <a:r>
              <a:rPr lang="cs-CZ" sz="1600" dirty="0"/>
              <a:t>, H. W. :</a:t>
            </a:r>
            <a:r>
              <a:rPr lang="cs-CZ" sz="1600" dirty="0" err="1"/>
              <a:t>Ethical</a:t>
            </a:r>
            <a:r>
              <a:rPr lang="cs-CZ" sz="1600" dirty="0"/>
              <a:t> and Design </a:t>
            </a:r>
            <a:r>
              <a:rPr lang="cs-CZ" sz="1600" dirty="0" err="1"/>
              <a:t>Issues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Phase</a:t>
            </a:r>
            <a:r>
              <a:rPr lang="cs-CZ" sz="1600" dirty="0"/>
              <a:t> I </a:t>
            </a:r>
            <a:r>
              <a:rPr lang="cs-CZ" sz="1600" dirty="0" err="1"/>
              <a:t>Clinical</a:t>
            </a:r>
            <a:r>
              <a:rPr lang="cs-CZ" sz="1600" dirty="0"/>
              <a:t> </a:t>
            </a:r>
            <a:r>
              <a:rPr lang="cs-CZ" sz="1600" dirty="0" err="1"/>
              <a:t>Trials</a:t>
            </a:r>
            <a:r>
              <a:rPr lang="cs-CZ" sz="1600" dirty="0"/>
              <a:t> in </a:t>
            </a:r>
            <a:r>
              <a:rPr lang="cs-CZ" sz="1600" dirty="0" err="1"/>
              <a:t>Cancer</a:t>
            </a:r>
            <a:r>
              <a:rPr lang="cs-CZ" sz="1600" dirty="0"/>
              <a:t> </a:t>
            </a:r>
            <a:r>
              <a:rPr lang="cs-CZ" sz="1600" dirty="0" err="1"/>
              <a:t>Patients</a:t>
            </a:r>
            <a:r>
              <a:rPr lang="cs-CZ" sz="1600" dirty="0"/>
              <a:t>. </a:t>
            </a:r>
            <a:r>
              <a:rPr lang="cs-CZ" sz="1600" i="1" dirty="0" err="1"/>
              <a:t>Cancer</a:t>
            </a:r>
            <a:r>
              <a:rPr lang="cs-CZ" sz="1600" i="1" dirty="0"/>
              <a:t> </a:t>
            </a:r>
            <a:r>
              <a:rPr lang="cs-CZ" sz="1600" i="1" dirty="0" err="1"/>
              <a:t>Investigation</a:t>
            </a:r>
            <a:r>
              <a:rPr lang="cs-CZ" sz="1600" dirty="0"/>
              <a:t>, 25, 2007, pp. 124-126</a:t>
            </a:r>
            <a:r>
              <a:rPr lang="cs-CZ" sz="1600" dirty="0" smtClean="0"/>
              <a:t>.</a:t>
            </a:r>
          </a:p>
          <a:p>
            <a:r>
              <a:rPr lang="cs-CZ" sz="1600" dirty="0" err="1" smtClean="0"/>
              <a:t>Kohara</a:t>
            </a:r>
            <a:r>
              <a:rPr lang="cs-CZ" sz="1600" dirty="0" smtClean="0"/>
              <a:t>, I., </a:t>
            </a:r>
            <a:r>
              <a:rPr lang="cs-CZ" sz="1600" dirty="0" err="1" smtClean="0"/>
              <a:t>Inoue</a:t>
            </a:r>
            <a:r>
              <a:rPr lang="cs-CZ" sz="1600" dirty="0" smtClean="0"/>
              <a:t>, T.:</a:t>
            </a:r>
            <a:r>
              <a:rPr lang="cs-CZ" sz="1600" dirty="0" err="1" smtClean="0"/>
              <a:t>Searching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a </a:t>
            </a:r>
            <a:r>
              <a:rPr lang="cs-CZ" sz="1600" dirty="0" err="1" smtClean="0"/>
              <a:t>Way</a:t>
            </a:r>
            <a:r>
              <a:rPr lang="cs-CZ" sz="1600" dirty="0" smtClean="0"/>
              <a:t> to Live to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End:Decision-Making</a:t>
            </a:r>
            <a:r>
              <a:rPr lang="cs-CZ" sz="1600" dirty="0" smtClean="0"/>
              <a:t> </a:t>
            </a:r>
            <a:r>
              <a:rPr lang="cs-CZ" sz="1600" dirty="0" err="1" smtClean="0"/>
              <a:t>Process</a:t>
            </a:r>
            <a:r>
              <a:rPr lang="cs-CZ" sz="1600" dirty="0" smtClean="0"/>
              <a:t> in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 </a:t>
            </a:r>
            <a:r>
              <a:rPr lang="cs-CZ" sz="1600" dirty="0" err="1" smtClean="0"/>
              <a:t>Considering</a:t>
            </a:r>
            <a:r>
              <a:rPr lang="cs-CZ" sz="1600" dirty="0" smtClean="0"/>
              <a:t> </a:t>
            </a:r>
            <a:r>
              <a:rPr lang="cs-CZ" sz="1600" dirty="0" err="1" smtClean="0"/>
              <a:t>Participation</a:t>
            </a:r>
            <a:r>
              <a:rPr lang="cs-CZ" sz="1600" dirty="0" smtClean="0"/>
              <a:t> in </a:t>
            </a:r>
            <a:r>
              <a:rPr lang="cs-CZ" sz="1600" dirty="0" err="1" smtClean="0"/>
              <a:t>Cancer</a:t>
            </a:r>
            <a:r>
              <a:rPr lang="cs-CZ" sz="1600" dirty="0" smtClean="0"/>
              <a:t> </a:t>
            </a:r>
            <a:r>
              <a:rPr lang="cs-CZ" sz="1600" dirty="0" err="1" smtClean="0"/>
              <a:t>Phase</a:t>
            </a:r>
            <a:r>
              <a:rPr lang="cs-CZ" sz="1600" dirty="0" smtClean="0"/>
              <a:t> I </a:t>
            </a:r>
            <a:r>
              <a:rPr lang="cs-CZ" sz="1600" dirty="0" err="1" smtClean="0"/>
              <a:t>Clinical</a:t>
            </a:r>
            <a:r>
              <a:rPr lang="cs-CZ" sz="1600" dirty="0" smtClean="0"/>
              <a:t> </a:t>
            </a:r>
            <a:r>
              <a:rPr lang="cs-CZ" sz="1600" dirty="0" err="1" smtClean="0"/>
              <a:t>Trials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Oncology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Nursing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Forum</a:t>
            </a:r>
            <a:r>
              <a:rPr lang="cs-CZ" sz="1600" dirty="0" smtClean="0"/>
              <a:t>, 37, 2010, No. 2, pp. E124-E132.</a:t>
            </a:r>
          </a:p>
          <a:p>
            <a:r>
              <a:rPr lang="cs-CZ" sz="1600" dirty="0" err="1" smtClean="0"/>
              <a:t>Locock</a:t>
            </a:r>
            <a:r>
              <a:rPr lang="cs-CZ" sz="1600" dirty="0" smtClean="0"/>
              <a:t>, L., Smith, L.:</a:t>
            </a:r>
            <a:r>
              <a:rPr lang="cs-CZ" sz="1600" dirty="0" err="1" smtClean="0"/>
              <a:t>Personal</a:t>
            </a:r>
            <a:r>
              <a:rPr lang="cs-CZ" sz="1600" dirty="0" smtClean="0"/>
              <a:t> Benefit, </a:t>
            </a:r>
            <a:r>
              <a:rPr lang="cs-CZ" sz="1600" dirty="0" err="1" smtClean="0"/>
              <a:t>or</a:t>
            </a:r>
            <a:r>
              <a:rPr lang="cs-CZ" sz="1600" dirty="0" smtClean="0"/>
              <a:t> </a:t>
            </a:r>
            <a:r>
              <a:rPr lang="cs-CZ" sz="1600" dirty="0" err="1" smtClean="0"/>
              <a:t>benefiting</a:t>
            </a:r>
            <a:r>
              <a:rPr lang="cs-CZ" sz="1600" dirty="0" smtClean="0"/>
              <a:t> </a:t>
            </a:r>
            <a:r>
              <a:rPr lang="cs-CZ" sz="1600" dirty="0" err="1" smtClean="0"/>
              <a:t>others</a:t>
            </a:r>
            <a:r>
              <a:rPr lang="cs-CZ" sz="1600" dirty="0" smtClean="0"/>
              <a:t>? </a:t>
            </a:r>
            <a:r>
              <a:rPr lang="cs-CZ" sz="1600" dirty="0" err="1" smtClean="0"/>
              <a:t>Deciding</a:t>
            </a:r>
            <a:r>
              <a:rPr lang="cs-CZ" sz="1600" dirty="0" smtClean="0"/>
              <a:t> </a:t>
            </a:r>
            <a:r>
              <a:rPr lang="cs-CZ" sz="1600" dirty="0" err="1" smtClean="0"/>
              <a:t>whether</a:t>
            </a:r>
            <a:r>
              <a:rPr lang="cs-CZ" sz="1600" dirty="0" smtClean="0"/>
              <a:t> to </a:t>
            </a:r>
            <a:r>
              <a:rPr lang="cs-CZ" sz="1600" dirty="0" err="1" smtClean="0"/>
              <a:t>take</a:t>
            </a:r>
            <a:r>
              <a:rPr lang="cs-CZ" sz="1600" dirty="0" smtClean="0"/>
              <a:t> part in </a:t>
            </a:r>
            <a:r>
              <a:rPr lang="cs-CZ" sz="1600" dirty="0" err="1" smtClean="0"/>
              <a:t>clincial</a:t>
            </a:r>
            <a:r>
              <a:rPr lang="cs-CZ" sz="1600" dirty="0" smtClean="0"/>
              <a:t> </a:t>
            </a:r>
            <a:r>
              <a:rPr lang="cs-CZ" sz="1600" dirty="0" err="1" smtClean="0"/>
              <a:t>trials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Clinical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Trials</a:t>
            </a:r>
            <a:r>
              <a:rPr lang="cs-CZ" sz="1600" dirty="0" smtClean="0"/>
              <a:t>, 2011, No. 8, pp. 85-93.</a:t>
            </a:r>
          </a:p>
          <a:p>
            <a:r>
              <a:rPr lang="cs-CZ" sz="1600" dirty="0" err="1" smtClean="0"/>
              <a:t>Sulmasy</a:t>
            </a:r>
            <a:r>
              <a:rPr lang="cs-CZ" sz="1600" dirty="0" smtClean="0"/>
              <a:t>, P. D. et </a:t>
            </a:r>
            <a:r>
              <a:rPr lang="cs-CZ" sz="1600" dirty="0" err="1" smtClean="0"/>
              <a:t>all</a:t>
            </a:r>
            <a:r>
              <a:rPr lang="cs-CZ" sz="1600" dirty="0" smtClean="0"/>
              <a:t>: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Culture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Faith</a:t>
            </a:r>
            <a:r>
              <a:rPr lang="cs-CZ" sz="1600" dirty="0" smtClean="0"/>
              <a:t> and Hope. </a:t>
            </a:r>
            <a:r>
              <a:rPr lang="cs-CZ" sz="1600" dirty="0" err="1" smtClean="0"/>
              <a:t>Patient</a:t>
            </a:r>
            <a:r>
              <a:rPr lang="en-US" sz="1600" dirty="0" smtClean="0"/>
              <a:t>’s Justifications fro Their High Estimation of Expected Benefit when </a:t>
            </a:r>
            <a:r>
              <a:rPr lang="en-US" sz="1600" dirty="0" err="1" smtClean="0"/>
              <a:t>Enroling</a:t>
            </a:r>
            <a:r>
              <a:rPr lang="en-US" sz="1600" dirty="0" smtClean="0"/>
              <a:t> in early phase oncology Trials. </a:t>
            </a:r>
            <a:r>
              <a:rPr lang="en-US" sz="1600" i="1" dirty="0" smtClean="0"/>
              <a:t>Cancer</a:t>
            </a:r>
            <a:r>
              <a:rPr lang="en-US" sz="1600" dirty="0" smtClean="0"/>
              <a:t>, 2010, pp. 3702-3711.</a:t>
            </a:r>
            <a:endParaRPr lang="cs-CZ" sz="1600" dirty="0" smtClean="0"/>
          </a:p>
          <a:p>
            <a:pPr lvl="0"/>
            <a:r>
              <a:rPr lang="cs-CZ" sz="1600" dirty="0" smtClean="0"/>
              <a:t>Svobodník, </a:t>
            </a:r>
            <a:r>
              <a:rPr lang="cs-CZ" sz="1600" dirty="0"/>
              <a:t>A.; </a:t>
            </a:r>
            <a:r>
              <a:rPr lang="cs-CZ" sz="1600" dirty="0" smtClean="0"/>
              <a:t>Coufal, </a:t>
            </a:r>
            <a:r>
              <a:rPr lang="cs-CZ" sz="1600" dirty="0"/>
              <a:t>O.; </a:t>
            </a:r>
            <a:r>
              <a:rPr lang="cs-CZ" sz="1600" dirty="0" smtClean="0"/>
              <a:t>Dušek, </a:t>
            </a:r>
            <a:r>
              <a:rPr lang="cs-CZ" sz="1600" dirty="0"/>
              <a:t>L.; Teorie a praxe klinických hodnocení v onkologii, Základní pojmy v </a:t>
            </a:r>
            <a:r>
              <a:rPr lang="cs-CZ" sz="1600" dirty="0" err="1"/>
              <a:t>desingu</a:t>
            </a:r>
            <a:r>
              <a:rPr lang="cs-CZ" sz="1600" dirty="0"/>
              <a:t>, analýze dat a interpretaci výsledků klinických hodnocení léčiv, </a:t>
            </a:r>
            <a:r>
              <a:rPr lang="cs-CZ" sz="1600" i="1" dirty="0"/>
              <a:t>Klinická onkologie</a:t>
            </a:r>
            <a:r>
              <a:rPr lang="cs-CZ" sz="1600" dirty="0"/>
              <a:t>, Suplement, 18, 2005, str. 238-241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8961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Literární </a:t>
            </a:r>
            <a:r>
              <a:rPr lang="cs-CZ" b="1" dirty="0" smtClean="0"/>
              <a:t>zdroje 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Svobodník</a:t>
            </a:r>
            <a:r>
              <a:rPr lang="cs-CZ" sz="1600" dirty="0"/>
              <a:t>, A.; Coufal, O.; Dušek, L.; Teorie a praxe klinických hodnocení v onkologii, Základní pojmy v </a:t>
            </a:r>
            <a:r>
              <a:rPr lang="cs-CZ" sz="1600" dirty="0" err="1"/>
              <a:t>desingu</a:t>
            </a:r>
            <a:r>
              <a:rPr lang="cs-CZ" sz="1600" dirty="0"/>
              <a:t>, analýze dat a interpretaci výsledků klinických hodnocení léčiv, </a:t>
            </a:r>
            <a:r>
              <a:rPr lang="cs-CZ" sz="1600" i="1" dirty="0"/>
              <a:t>Klinická onkologie</a:t>
            </a:r>
            <a:r>
              <a:rPr lang="cs-CZ" sz="1600" dirty="0"/>
              <a:t>, Suplement, 18, 2005, str. 238-241.</a:t>
            </a:r>
          </a:p>
          <a:p>
            <a:r>
              <a:rPr lang="cs-CZ" sz="1600" dirty="0" err="1"/>
              <a:t>Weinfur</a:t>
            </a:r>
            <a:r>
              <a:rPr lang="cs-CZ" sz="1600" dirty="0"/>
              <a:t>, K.</a:t>
            </a:r>
            <a:r>
              <a:rPr lang="en-US" sz="1600" dirty="0"/>
              <a:t> </a:t>
            </a:r>
            <a:r>
              <a:rPr lang="cs-CZ" sz="1600" dirty="0"/>
              <a:t>P</a:t>
            </a:r>
            <a:r>
              <a:rPr lang="en-US" sz="1600" dirty="0"/>
              <a:t>.</a:t>
            </a:r>
            <a:r>
              <a:rPr lang="cs-CZ" sz="1600" dirty="0"/>
              <a:t> et </a:t>
            </a:r>
            <a:r>
              <a:rPr lang="cs-CZ" sz="1600" dirty="0" err="1"/>
              <a:t>all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Correlation</a:t>
            </a:r>
            <a:r>
              <a:rPr lang="cs-CZ" sz="1600" dirty="0"/>
              <a:t> </a:t>
            </a:r>
            <a:r>
              <a:rPr lang="cs-CZ" sz="1600" dirty="0" err="1"/>
              <a:t>between</a:t>
            </a:r>
            <a:r>
              <a:rPr lang="cs-CZ" sz="1600" dirty="0"/>
              <a:t> </a:t>
            </a:r>
            <a:r>
              <a:rPr lang="cs-CZ" sz="1600" dirty="0" err="1"/>
              <a:t>Patient</a:t>
            </a:r>
            <a:r>
              <a:rPr lang="cs-CZ" sz="1600" dirty="0"/>
              <a:t> </a:t>
            </a:r>
            <a:r>
              <a:rPr lang="cs-CZ" sz="1600" dirty="0" err="1"/>
              <a:t>Characteristics</a:t>
            </a:r>
            <a:r>
              <a:rPr lang="cs-CZ" sz="1600" dirty="0"/>
              <a:t> and </a:t>
            </a:r>
            <a:r>
              <a:rPr lang="cs-CZ" sz="1600" dirty="0" err="1"/>
              <a:t>Expectations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Benefit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Phase</a:t>
            </a:r>
            <a:r>
              <a:rPr lang="cs-CZ" sz="1600" dirty="0"/>
              <a:t> I </a:t>
            </a:r>
            <a:r>
              <a:rPr lang="cs-CZ" sz="1600" dirty="0" err="1"/>
              <a:t>Clinical</a:t>
            </a:r>
            <a:r>
              <a:rPr lang="cs-CZ" sz="1600" dirty="0"/>
              <a:t> </a:t>
            </a:r>
            <a:r>
              <a:rPr lang="cs-CZ" sz="1600" dirty="0" err="1"/>
              <a:t>Trials</a:t>
            </a:r>
            <a:r>
              <a:rPr lang="cs-CZ" sz="1600" dirty="0"/>
              <a:t>. </a:t>
            </a:r>
            <a:r>
              <a:rPr lang="cs-CZ" sz="1600" i="1" dirty="0" err="1"/>
              <a:t>American</a:t>
            </a:r>
            <a:r>
              <a:rPr lang="cs-CZ" sz="1600" i="1" dirty="0"/>
              <a:t> </a:t>
            </a:r>
            <a:r>
              <a:rPr lang="cs-CZ" sz="1600" i="1" dirty="0" err="1"/>
              <a:t>Cancer</a:t>
            </a:r>
            <a:r>
              <a:rPr lang="cs-CZ" sz="1600" i="1" dirty="0"/>
              <a:t> Society</a:t>
            </a:r>
            <a:r>
              <a:rPr lang="cs-CZ" sz="1600" dirty="0"/>
              <a:t>, 98, 2003, No.1, pp. 166-175</a:t>
            </a:r>
            <a:r>
              <a:rPr lang="cs-CZ" sz="1600" dirty="0" smtClean="0"/>
              <a:t>.</a:t>
            </a:r>
          </a:p>
          <a:p>
            <a:r>
              <a:rPr lang="cs-CZ" sz="1600" dirty="0" err="1"/>
              <a:t>Weinfur</a:t>
            </a:r>
            <a:r>
              <a:rPr lang="cs-CZ" sz="1600" dirty="0"/>
              <a:t>, K.</a:t>
            </a:r>
            <a:r>
              <a:rPr lang="en-US" sz="1600" dirty="0"/>
              <a:t> </a:t>
            </a:r>
            <a:r>
              <a:rPr lang="cs-CZ" sz="1600" dirty="0"/>
              <a:t>P</a:t>
            </a:r>
            <a:r>
              <a:rPr lang="en-US" sz="1600" dirty="0"/>
              <a:t>.</a:t>
            </a:r>
            <a:r>
              <a:rPr lang="cs-CZ" sz="1600" dirty="0"/>
              <a:t> et </a:t>
            </a:r>
            <a:r>
              <a:rPr lang="cs-CZ" sz="1600" dirty="0" err="1" smtClean="0"/>
              <a:t>all</a:t>
            </a:r>
            <a:r>
              <a:rPr lang="cs-CZ" sz="1600" dirty="0" smtClean="0"/>
              <a:t>: </a:t>
            </a:r>
            <a:r>
              <a:rPr lang="cs-CZ" sz="1600" dirty="0" err="1" smtClean="0"/>
              <a:t>Understanding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an</a:t>
            </a:r>
            <a:r>
              <a:rPr lang="cs-CZ" sz="1600" dirty="0" smtClean="0"/>
              <a:t> </a:t>
            </a:r>
            <a:r>
              <a:rPr lang="cs-CZ" sz="1600" dirty="0" err="1" smtClean="0"/>
              <a:t>Aggregate</a:t>
            </a:r>
            <a:r>
              <a:rPr lang="cs-CZ" sz="1600" dirty="0" smtClean="0"/>
              <a:t> Probability </a:t>
            </a:r>
            <a:r>
              <a:rPr lang="cs-CZ" sz="1600" dirty="0" err="1" smtClean="0"/>
              <a:t>Statement</a:t>
            </a:r>
            <a:r>
              <a:rPr lang="cs-CZ" sz="1600" dirty="0" smtClean="0"/>
              <a:t> by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 </a:t>
            </a:r>
            <a:r>
              <a:rPr lang="cs-CZ" sz="1600" dirty="0" err="1" smtClean="0"/>
              <a:t>Who</a:t>
            </a:r>
            <a:r>
              <a:rPr lang="cs-CZ" sz="1600" dirty="0" smtClean="0"/>
              <a:t> </a:t>
            </a:r>
            <a:r>
              <a:rPr lang="cs-CZ" sz="1600" dirty="0" err="1" smtClean="0"/>
              <a:t>aAre</a:t>
            </a:r>
            <a:r>
              <a:rPr lang="cs-CZ" sz="1600" dirty="0" smtClean="0"/>
              <a:t> </a:t>
            </a:r>
            <a:r>
              <a:rPr lang="cs-CZ" sz="1600" dirty="0" err="1" smtClean="0"/>
              <a:t>Offered</a:t>
            </a:r>
            <a:r>
              <a:rPr lang="cs-CZ" sz="1600" dirty="0" smtClean="0"/>
              <a:t> </a:t>
            </a:r>
            <a:r>
              <a:rPr lang="cs-CZ" sz="1600" dirty="0" err="1" smtClean="0"/>
              <a:t>Participation</a:t>
            </a:r>
            <a:r>
              <a:rPr lang="cs-CZ" sz="1600" dirty="0" smtClean="0"/>
              <a:t> in </a:t>
            </a:r>
            <a:r>
              <a:rPr lang="cs-CZ" sz="1600" dirty="0" err="1" smtClean="0"/>
              <a:t>Phase</a:t>
            </a:r>
            <a:r>
              <a:rPr lang="cs-CZ" sz="1600" dirty="0" smtClean="0"/>
              <a:t> I </a:t>
            </a:r>
            <a:r>
              <a:rPr lang="cs-CZ" sz="1600" dirty="0" err="1" smtClean="0"/>
              <a:t>Clinical</a:t>
            </a:r>
            <a:r>
              <a:rPr lang="cs-CZ" sz="1600" dirty="0" smtClean="0"/>
              <a:t> </a:t>
            </a:r>
            <a:r>
              <a:rPr lang="cs-CZ" sz="1600" dirty="0" err="1" smtClean="0"/>
              <a:t>Trials</a:t>
            </a:r>
            <a:r>
              <a:rPr lang="cs-CZ" sz="1600" dirty="0" smtClean="0"/>
              <a:t>. </a:t>
            </a:r>
            <a:r>
              <a:rPr lang="cs-CZ" sz="1600" i="1" dirty="0" err="1" smtClean="0"/>
              <a:t>American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Cancer</a:t>
            </a:r>
            <a:r>
              <a:rPr lang="cs-CZ" sz="1600" i="1" dirty="0" smtClean="0"/>
              <a:t> Society</a:t>
            </a:r>
            <a:r>
              <a:rPr lang="cs-CZ" sz="1600" dirty="0" smtClean="0"/>
              <a:t>, 103, 2005, No. 1, pp.140-147.</a:t>
            </a:r>
            <a:endParaRPr lang="cs-CZ" sz="1600" dirty="0"/>
          </a:p>
          <a:p>
            <a:r>
              <a:rPr lang="cs-CZ" sz="1600" dirty="0" err="1"/>
              <a:t>Weinfurt</a:t>
            </a:r>
            <a:r>
              <a:rPr lang="cs-CZ" sz="1600" dirty="0"/>
              <a:t>, K. P. et </a:t>
            </a:r>
            <a:r>
              <a:rPr lang="cs-CZ" sz="1600" dirty="0" err="1"/>
              <a:t>all</a:t>
            </a:r>
            <a:r>
              <a:rPr lang="cs-CZ" sz="1600" dirty="0"/>
              <a:t>..: </a:t>
            </a:r>
            <a:r>
              <a:rPr lang="cs-CZ" sz="1600" dirty="0" err="1"/>
              <a:t>Expectations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Benefit in Early-</a:t>
            </a:r>
            <a:r>
              <a:rPr lang="cs-CZ" sz="1600" dirty="0" err="1"/>
              <a:t>Phase</a:t>
            </a:r>
            <a:r>
              <a:rPr lang="cs-CZ" sz="1600" dirty="0"/>
              <a:t> </a:t>
            </a:r>
            <a:r>
              <a:rPr lang="cs-CZ" sz="1600" dirty="0" err="1"/>
              <a:t>Clinical</a:t>
            </a:r>
            <a:r>
              <a:rPr lang="cs-CZ" sz="1600" dirty="0"/>
              <a:t> </a:t>
            </a:r>
            <a:r>
              <a:rPr lang="cs-CZ" sz="1600" dirty="0" err="1"/>
              <a:t>Trials:Implication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Assessing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Adequacy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Informed</a:t>
            </a:r>
            <a:r>
              <a:rPr lang="cs-CZ" sz="1600" dirty="0"/>
              <a:t> </a:t>
            </a:r>
            <a:r>
              <a:rPr lang="cs-CZ" sz="1600" dirty="0" err="1"/>
              <a:t>Consent</a:t>
            </a:r>
            <a:r>
              <a:rPr lang="cs-CZ" sz="1600" dirty="0"/>
              <a:t>. </a:t>
            </a:r>
            <a:r>
              <a:rPr lang="cs-CZ" sz="1600" i="1" dirty="0"/>
              <a:t>Med </a:t>
            </a:r>
            <a:r>
              <a:rPr lang="cs-CZ" sz="1600" i="1" dirty="0" err="1"/>
              <a:t>Decis</a:t>
            </a:r>
            <a:r>
              <a:rPr lang="cs-CZ" sz="1600" i="1" dirty="0"/>
              <a:t> </a:t>
            </a:r>
            <a:r>
              <a:rPr lang="cs-CZ" sz="1600" i="1" dirty="0" err="1"/>
              <a:t>Making</a:t>
            </a:r>
            <a:r>
              <a:rPr lang="cs-CZ" sz="1600" i="1" dirty="0"/>
              <a:t>, 28, </a:t>
            </a:r>
            <a:r>
              <a:rPr lang="cs-CZ" sz="1600" dirty="0"/>
              <a:t>2008, pp. 575-581.</a:t>
            </a:r>
            <a:endParaRPr lang="cs-CZ" sz="1600" i="1" dirty="0"/>
          </a:p>
          <a:p>
            <a:r>
              <a:rPr lang="cs-CZ" sz="1600" dirty="0" err="1"/>
              <a:t>Wendler</a:t>
            </a:r>
            <a:r>
              <a:rPr lang="cs-CZ" sz="1600" dirty="0"/>
              <a:t>, D. et </a:t>
            </a:r>
            <a:r>
              <a:rPr lang="cs-CZ" sz="1600" dirty="0" err="1"/>
              <a:t>all:Why</a:t>
            </a:r>
            <a:r>
              <a:rPr lang="cs-CZ" sz="1600" dirty="0"/>
              <a:t> </a:t>
            </a:r>
            <a:r>
              <a:rPr lang="cs-CZ" sz="1600" dirty="0" err="1"/>
              <a:t>Patients</a:t>
            </a:r>
            <a:r>
              <a:rPr lang="cs-CZ" sz="1600" dirty="0"/>
              <a:t> </a:t>
            </a:r>
            <a:r>
              <a:rPr lang="cs-CZ" sz="1600" dirty="0" err="1"/>
              <a:t>Continue</a:t>
            </a:r>
            <a:r>
              <a:rPr lang="cs-CZ" sz="1600" dirty="0"/>
              <a:t> to </a:t>
            </a:r>
            <a:r>
              <a:rPr lang="cs-CZ" sz="1600" dirty="0" err="1"/>
              <a:t>Participate</a:t>
            </a:r>
            <a:r>
              <a:rPr lang="cs-CZ" sz="1600" dirty="0"/>
              <a:t> in </a:t>
            </a:r>
            <a:r>
              <a:rPr lang="cs-CZ" sz="1600" dirty="0" err="1"/>
              <a:t>Clinical</a:t>
            </a:r>
            <a:r>
              <a:rPr lang="cs-CZ" sz="1600" dirty="0"/>
              <a:t> </a:t>
            </a:r>
            <a:r>
              <a:rPr lang="cs-CZ" sz="1600" dirty="0" err="1"/>
              <a:t>Research</a:t>
            </a:r>
            <a:r>
              <a:rPr lang="cs-CZ" sz="1600" dirty="0"/>
              <a:t>. </a:t>
            </a:r>
            <a:r>
              <a:rPr lang="cs-CZ" sz="1600" i="1" dirty="0"/>
              <a:t>Arch </a:t>
            </a:r>
            <a:r>
              <a:rPr lang="cs-CZ" sz="1600" i="1" dirty="0" err="1"/>
              <a:t>Intern</a:t>
            </a:r>
            <a:r>
              <a:rPr lang="cs-CZ" sz="1600" i="1" dirty="0"/>
              <a:t> Med</a:t>
            </a:r>
            <a:r>
              <a:rPr lang="cs-CZ" sz="1600" dirty="0"/>
              <a:t>, 168, 2008, No. 12, pp. 1294-1299.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72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4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Děkuji Vám za pozornost!</a:t>
            </a:r>
            <a:endParaRPr lang="en-US" sz="44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125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Etické otázky zapojení onkologického pacienta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Základní etické otázky v lékařském výzkumu – zachování lidské důstojnosti a nedotknutelnosti lidského života</a:t>
            </a:r>
          </a:p>
          <a:p>
            <a:r>
              <a:rPr lang="cs-CZ" dirty="0">
                <a:solidFill>
                  <a:srgbClr val="002060"/>
                </a:solidFill>
              </a:rPr>
              <a:t>Pacient s onkologickým onemocněním</a:t>
            </a:r>
          </a:p>
          <a:p>
            <a:pPr lvl="1"/>
            <a:r>
              <a:rPr lang="cs-CZ" dirty="0" smtClean="0"/>
              <a:t>Seznámen se stavem svého pokročilého onemocnění</a:t>
            </a:r>
          </a:p>
          <a:p>
            <a:pPr lvl="1"/>
            <a:r>
              <a:rPr lang="cs-CZ" dirty="0" smtClean="0"/>
              <a:t>Krátká předpokládaná délka života</a:t>
            </a:r>
          </a:p>
          <a:p>
            <a:pPr lvl="1"/>
            <a:r>
              <a:rPr lang="cs-CZ" dirty="0" smtClean="0"/>
              <a:t>Nedostatek léčebných příležitostí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Zapojení </a:t>
            </a:r>
            <a:r>
              <a:rPr lang="cs-CZ" dirty="0">
                <a:solidFill>
                  <a:srgbClr val="002060"/>
                </a:solidFill>
              </a:rPr>
              <a:t>nevyléčitelně nemocného pacienta do </a:t>
            </a:r>
            <a:r>
              <a:rPr lang="cs-CZ" dirty="0" smtClean="0">
                <a:solidFill>
                  <a:srgbClr val="002060"/>
                </a:solidFill>
              </a:rPr>
              <a:t>rané fáze KH je rozporuplné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</a:rPr>
              <a:t>„nevhodné </a:t>
            </a:r>
            <a:r>
              <a:rPr lang="cs-CZ" dirty="0">
                <a:solidFill>
                  <a:srgbClr val="002060"/>
                </a:solidFill>
              </a:rPr>
              <a:t>využití pacientovy zranitelnosti v lékařském výzkumu ve prospěch ostatních“. </a:t>
            </a:r>
            <a:r>
              <a:rPr lang="cs-CZ" dirty="0" smtClean="0">
                <a:solidFill>
                  <a:srgbClr val="002060"/>
                </a:solidFill>
              </a:rPr>
              <a:t>                    					</a:t>
            </a:r>
            <a:r>
              <a:rPr lang="cs-CZ" sz="1700" dirty="0" smtClean="0">
                <a:solidFill>
                  <a:srgbClr val="002060"/>
                </a:solidFill>
              </a:rPr>
              <a:t>(</a:t>
            </a:r>
            <a:r>
              <a:rPr lang="cs-CZ" sz="1700" dirty="0">
                <a:solidFill>
                  <a:srgbClr val="002060"/>
                </a:solidFill>
              </a:rPr>
              <a:t>Wendler, </a:t>
            </a:r>
            <a:r>
              <a:rPr lang="cs-CZ" sz="1700" dirty="0" smtClean="0">
                <a:solidFill>
                  <a:srgbClr val="002060"/>
                </a:solidFill>
              </a:rPr>
              <a:t>D. </a:t>
            </a:r>
            <a:r>
              <a:rPr lang="cs-CZ" sz="1700" dirty="0">
                <a:solidFill>
                  <a:srgbClr val="002060"/>
                </a:solidFill>
              </a:rPr>
              <a:t>et all.,2008)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63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Fáze klinických </a:t>
            </a:r>
            <a:r>
              <a:rPr lang="cs-CZ" sz="3200" b="1" dirty="0" smtClean="0"/>
              <a:t>hodnocení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Studie fáze I.</a:t>
            </a:r>
          </a:p>
          <a:p>
            <a:pPr lvl="1" algn="just"/>
            <a:r>
              <a:rPr lang="cs-CZ" sz="1600" dirty="0">
                <a:cs typeface="Arial" pitchFamily="34" charset="0"/>
              </a:rPr>
              <a:t>Cílem je stanovení základních humánních farmakokinetických parametrů nových léčivých přípravků a stanovení maximální tolerovatelné dávky, </a:t>
            </a:r>
            <a:r>
              <a:rPr lang="cs-CZ" sz="1600" dirty="0" smtClean="0">
                <a:cs typeface="Arial" pitchFamily="34" charset="0"/>
              </a:rPr>
              <a:t>malý </a:t>
            </a:r>
            <a:r>
              <a:rPr lang="cs-CZ" sz="1600" dirty="0">
                <a:cs typeface="Arial" pitchFamily="34" charset="0"/>
              </a:rPr>
              <a:t>počet subjektů </a:t>
            </a:r>
            <a:r>
              <a:rPr lang="cs-CZ" sz="1600" dirty="0" smtClean="0">
                <a:cs typeface="Arial" pitchFamily="34" charset="0"/>
              </a:rPr>
              <a:t>(12 </a:t>
            </a:r>
            <a:r>
              <a:rPr lang="cs-CZ" sz="1600" dirty="0">
                <a:cs typeface="Arial" pitchFamily="34" charset="0"/>
              </a:rPr>
              <a:t>- 20), většinou se jedná o zdravé dobrovolníky (probandy</a:t>
            </a:r>
            <a:r>
              <a:rPr lang="cs-CZ" sz="1600" dirty="0" smtClean="0">
                <a:cs typeface="Arial" pitchFamily="34" charset="0"/>
              </a:rPr>
              <a:t>).</a:t>
            </a:r>
            <a:endParaRPr lang="cs-CZ" sz="1600" dirty="0">
              <a:cs typeface="Arial" pitchFamily="34" charset="0"/>
            </a:endParaRPr>
          </a:p>
          <a:p>
            <a:r>
              <a:rPr lang="cs-CZ" dirty="0">
                <a:solidFill>
                  <a:srgbClr val="002060"/>
                </a:solidFill>
              </a:rPr>
              <a:t>Studie fáze </a:t>
            </a:r>
            <a:r>
              <a:rPr lang="cs-CZ" dirty="0" smtClean="0">
                <a:solidFill>
                  <a:srgbClr val="002060"/>
                </a:solidFill>
              </a:rPr>
              <a:t>II.</a:t>
            </a:r>
            <a:endParaRPr lang="cs-CZ" dirty="0">
              <a:solidFill>
                <a:srgbClr val="002060"/>
              </a:solidFill>
            </a:endParaRPr>
          </a:p>
          <a:p>
            <a:pPr lvl="1" algn="just"/>
            <a:r>
              <a:rPr lang="cs-CZ" dirty="0">
                <a:cs typeface="Arial" pitchFamily="34" charset="0"/>
              </a:rPr>
              <a:t>C</a:t>
            </a:r>
            <a:r>
              <a:rPr lang="cs-CZ" sz="1600" dirty="0" smtClean="0">
                <a:cs typeface="Arial" pitchFamily="34" charset="0"/>
              </a:rPr>
              <a:t>ílem </a:t>
            </a:r>
            <a:r>
              <a:rPr lang="cs-CZ" sz="1600" dirty="0">
                <a:cs typeface="Arial" pitchFamily="34" charset="0"/>
              </a:rPr>
              <a:t>je zjištění skutečné účinnosti hodnoceného přípravku za účelem opodstatnění jeho dalšího testování v experimentech pokročilejší </a:t>
            </a:r>
            <a:r>
              <a:rPr lang="cs-CZ" sz="1600" dirty="0" smtClean="0">
                <a:cs typeface="Arial" pitchFamily="34" charset="0"/>
              </a:rPr>
              <a:t>fáze,  </a:t>
            </a:r>
            <a:r>
              <a:rPr lang="cs-CZ" sz="1600" dirty="0">
                <a:cs typeface="Arial" pitchFamily="34" charset="0"/>
              </a:rPr>
              <a:t>rozšířené </a:t>
            </a:r>
            <a:r>
              <a:rPr lang="cs-CZ" sz="1600" dirty="0" smtClean="0">
                <a:cs typeface="Arial" pitchFamily="34" charset="0"/>
              </a:rPr>
              <a:t>hodnocení </a:t>
            </a:r>
            <a:r>
              <a:rPr lang="cs-CZ" sz="1600" dirty="0">
                <a:cs typeface="Arial" pitchFamily="34" charset="0"/>
              </a:rPr>
              <a:t>tolerance a bezpečnosti sledované </a:t>
            </a:r>
            <a:r>
              <a:rPr lang="cs-CZ" sz="1600" dirty="0" smtClean="0">
                <a:cs typeface="Arial" pitchFamily="34" charset="0"/>
              </a:rPr>
              <a:t>léčby, 20 </a:t>
            </a:r>
            <a:r>
              <a:rPr lang="cs-CZ" sz="1600" dirty="0">
                <a:cs typeface="Arial" pitchFamily="34" charset="0"/>
              </a:rPr>
              <a:t>- 200 </a:t>
            </a:r>
            <a:r>
              <a:rPr lang="cs-CZ" sz="1600" dirty="0" smtClean="0">
                <a:cs typeface="Arial" pitchFamily="34" charset="0"/>
              </a:rPr>
              <a:t>subjektů.</a:t>
            </a:r>
            <a:endParaRPr lang="cs-CZ" dirty="0" smtClean="0"/>
          </a:p>
          <a:p>
            <a:r>
              <a:rPr lang="cs-CZ" dirty="0">
                <a:solidFill>
                  <a:srgbClr val="002060"/>
                </a:solidFill>
              </a:rPr>
              <a:t>Studie fáze III.</a:t>
            </a:r>
          </a:p>
          <a:p>
            <a:pPr lvl="1" algn="just"/>
            <a:r>
              <a:rPr lang="cs-CZ" sz="1600" dirty="0" smtClean="0">
                <a:cs typeface="Arial" pitchFamily="34" charset="0"/>
              </a:rPr>
              <a:t>Srovnání účinnosti </a:t>
            </a:r>
            <a:r>
              <a:rPr lang="cs-CZ" sz="1600" dirty="0">
                <a:cs typeface="Arial" pitchFamily="34" charset="0"/>
              </a:rPr>
              <a:t>a </a:t>
            </a:r>
            <a:r>
              <a:rPr lang="cs-CZ" sz="1600" dirty="0" smtClean="0">
                <a:cs typeface="Arial" pitchFamily="34" charset="0"/>
              </a:rPr>
              <a:t>bezpečnosti </a:t>
            </a:r>
            <a:r>
              <a:rPr lang="cs-CZ" sz="1600" dirty="0">
                <a:cs typeface="Arial" pitchFamily="34" charset="0"/>
              </a:rPr>
              <a:t>dvou a více léčebných postupů v rámci jednoho randomizovaného </a:t>
            </a:r>
            <a:r>
              <a:rPr lang="cs-CZ" sz="1600" dirty="0" smtClean="0">
                <a:cs typeface="Arial" pitchFamily="34" charset="0"/>
              </a:rPr>
              <a:t>experimentu (nového </a:t>
            </a:r>
            <a:r>
              <a:rPr lang="cs-CZ" sz="1600" dirty="0">
                <a:cs typeface="Arial" pitchFamily="34" charset="0"/>
              </a:rPr>
              <a:t>léčivého přípravku s kontrolou, kterou může představovat placebo nebo aktivní </a:t>
            </a:r>
            <a:r>
              <a:rPr lang="cs-CZ" sz="1600" dirty="0" smtClean="0">
                <a:cs typeface="Arial" pitchFamily="34" charset="0"/>
              </a:rPr>
              <a:t>kontrola),  100 </a:t>
            </a:r>
            <a:r>
              <a:rPr lang="cs-CZ" sz="1600" dirty="0">
                <a:cs typeface="Arial" pitchFamily="34" charset="0"/>
              </a:rPr>
              <a:t>- 1000 subjektů</a:t>
            </a:r>
            <a:r>
              <a:rPr lang="cs-CZ" sz="1600" dirty="0" smtClean="0">
                <a:cs typeface="Arial" pitchFamily="34" charset="0"/>
              </a:rPr>
              <a:t>.</a:t>
            </a:r>
            <a:endParaRPr lang="cs-CZ" dirty="0" smtClean="0"/>
          </a:p>
          <a:p>
            <a:r>
              <a:rPr lang="cs-CZ" dirty="0">
                <a:solidFill>
                  <a:srgbClr val="002060"/>
                </a:solidFill>
              </a:rPr>
              <a:t>Studie fáze IV.</a:t>
            </a:r>
          </a:p>
          <a:p>
            <a:pPr lvl="1" algn="just"/>
            <a:r>
              <a:rPr lang="cs-CZ" sz="1600" dirty="0">
                <a:cs typeface="Arial" pitchFamily="34" charset="0"/>
              </a:rPr>
              <a:t>Jsou prováděny v období po úspěšné registraci nových léčivých přípravků, cílem  je potvrzení vlastností hodnocených přípravků známých z předchozích fází  na širších populacích </a:t>
            </a:r>
            <a:r>
              <a:rPr lang="cs-CZ" sz="1600" dirty="0" smtClean="0">
                <a:cs typeface="Arial" pitchFamily="34" charset="0"/>
              </a:rPr>
              <a:t>pacientů, za </a:t>
            </a:r>
            <a:r>
              <a:rPr lang="cs-CZ" sz="1600" dirty="0">
                <a:cs typeface="Arial" pitchFamily="34" charset="0"/>
              </a:rPr>
              <a:t>reálných podmínek klinické </a:t>
            </a:r>
            <a:r>
              <a:rPr lang="cs-CZ" sz="1600" dirty="0" smtClean="0">
                <a:cs typeface="Arial" pitchFamily="34" charset="0"/>
              </a:rPr>
              <a:t>praxe.</a:t>
            </a:r>
            <a:r>
              <a:rPr lang="cs-CZ" sz="1600" i="1" dirty="0" smtClean="0">
                <a:cs typeface="Arial" pitchFamily="34" charset="0"/>
              </a:rPr>
              <a:t> </a:t>
            </a:r>
          </a:p>
          <a:p>
            <a:pPr marL="365760" lvl="1" indent="0" algn="just">
              <a:buNone/>
            </a:pPr>
            <a:endParaRPr lang="cs-CZ" sz="1600" i="1" dirty="0">
              <a:cs typeface="Arial" pitchFamily="34" charset="0"/>
            </a:endParaRPr>
          </a:p>
          <a:p>
            <a:pPr marL="365760" lvl="1" indent="0" algn="just">
              <a:buNone/>
            </a:pPr>
            <a:r>
              <a:rPr lang="cs-CZ" sz="1600" i="1" dirty="0" smtClean="0">
                <a:cs typeface="Arial" pitchFamily="34" charset="0"/>
              </a:rPr>
              <a:t>			</a:t>
            </a:r>
            <a:r>
              <a:rPr lang="cs-CZ" sz="1700" dirty="0" smtClean="0">
                <a:cs typeface="Arial" pitchFamily="34" charset="0"/>
              </a:rPr>
              <a:t>(</a:t>
            </a:r>
            <a:r>
              <a:rPr lang="cs-CZ" sz="1700" dirty="0" smtClean="0"/>
              <a:t>Svobodník, A., Coufal, O., Dušek, L.,2005)</a:t>
            </a:r>
            <a:endParaRPr lang="cs-CZ" sz="1700" i="1" dirty="0">
              <a:cs typeface="Arial" pitchFamily="34" charset="0"/>
            </a:endParaRPr>
          </a:p>
          <a:p>
            <a:pPr marL="365760" lvl="1" indent="0">
              <a:buNone/>
            </a:pPr>
            <a:endParaRPr lang="en-US" sz="17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24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Získání informací k účasti v KH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>
                <a:solidFill>
                  <a:srgbClr val="002060"/>
                </a:solidFill>
              </a:rPr>
              <a:t>Oslovení </a:t>
            </a:r>
            <a:r>
              <a:rPr lang="cs-CZ" dirty="0">
                <a:solidFill>
                  <a:srgbClr val="002060"/>
                </a:solidFill>
              </a:rPr>
              <a:t>pacienta ošetřujícím </a:t>
            </a:r>
            <a:r>
              <a:rPr lang="cs-CZ" dirty="0" smtClean="0">
                <a:solidFill>
                  <a:srgbClr val="002060"/>
                </a:solidFill>
              </a:rPr>
              <a:t>lékařem/specialistou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002060"/>
                </a:solidFill>
              </a:rPr>
              <a:t>Aktivity farmaceutických společností či samotných lékařských pracovníků zapojených do </a:t>
            </a:r>
            <a:r>
              <a:rPr lang="cs-CZ" dirty="0" smtClean="0">
                <a:solidFill>
                  <a:srgbClr val="002060"/>
                </a:solidFill>
              </a:rPr>
              <a:t>KH</a:t>
            </a:r>
            <a:endParaRPr lang="cs-CZ" dirty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Vlastní aktivity pacienta</a:t>
            </a:r>
          </a:p>
          <a:p>
            <a:pPr marL="365760" lvl="1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Internet – databáze KH</a:t>
            </a:r>
            <a:endParaRPr lang="cs-CZ" dirty="0">
              <a:solidFill>
                <a:srgbClr val="002060"/>
              </a:solidFill>
            </a:endParaRPr>
          </a:p>
          <a:p>
            <a:pPr lvl="1"/>
            <a:r>
              <a:rPr lang="cs-CZ" sz="1800" dirty="0" smtClean="0"/>
              <a:t>Databáze klinických studií povolených v ČR </a:t>
            </a:r>
            <a:r>
              <a:rPr lang="cs-CZ" sz="1800" dirty="0" smtClean="0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://www.leky.sukl.cz/modules/evaluation</a:t>
            </a:r>
            <a:r>
              <a:rPr lang="cs-CZ" sz="1800" dirty="0" smtClean="0">
                <a:hlinkClick r:id="rId3"/>
              </a:rPr>
              <a:t>/</a:t>
            </a:r>
            <a:endParaRPr lang="cs-CZ" sz="1800" dirty="0" smtClean="0"/>
          </a:p>
          <a:p>
            <a:pPr lvl="1"/>
            <a:r>
              <a:rPr lang="cs-CZ" sz="1800" dirty="0" smtClean="0"/>
              <a:t>Databáze zahraničních klinických studií</a:t>
            </a:r>
          </a:p>
          <a:p>
            <a:pPr lvl="1"/>
            <a:r>
              <a:rPr lang="cs-CZ" sz="1800" dirty="0">
                <a:hlinkClick r:id="rId4"/>
              </a:rPr>
              <a:t>http://www.cancer.gov/cancertopics/pdq/cancerdatabase</a:t>
            </a:r>
            <a:r>
              <a:rPr lang="cs-CZ" sz="1800" dirty="0"/>
              <a:t> - pro </a:t>
            </a:r>
            <a:r>
              <a:rPr lang="cs-CZ" sz="1800" dirty="0" smtClean="0"/>
              <a:t>pacienty</a:t>
            </a:r>
            <a:endParaRPr lang="cs-CZ" sz="1800" dirty="0" smtClean="0">
              <a:hlinkClick r:id="rId5"/>
            </a:endParaRPr>
          </a:p>
          <a:p>
            <a:pPr lvl="1"/>
            <a:r>
              <a:rPr lang="cs-CZ" sz="1800" dirty="0" smtClean="0">
                <a:hlinkClick r:id="rId5"/>
              </a:rPr>
              <a:t>http</a:t>
            </a:r>
            <a:r>
              <a:rPr lang="cs-CZ" sz="1800" dirty="0">
                <a:hlinkClick r:id="rId5"/>
              </a:rPr>
              <a:t>://www.clinicaltrials.gov</a:t>
            </a:r>
            <a:r>
              <a:rPr lang="cs-CZ" sz="1800" dirty="0" smtClean="0">
                <a:hlinkClick r:id="rId5"/>
              </a:rPr>
              <a:t>/</a:t>
            </a:r>
            <a:r>
              <a:rPr lang="cs-CZ" sz="1800" dirty="0" smtClean="0"/>
              <a:t> - pro odborníky</a:t>
            </a:r>
          </a:p>
          <a:p>
            <a:pPr lvl="1"/>
            <a:r>
              <a:rPr lang="cs-CZ" sz="1800" dirty="0" smtClean="0">
                <a:hlinkClick r:id="rId6"/>
              </a:rPr>
              <a:t>http</a:t>
            </a:r>
            <a:r>
              <a:rPr lang="cs-CZ" sz="1800" dirty="0">
                <a:hlinkClick r:id="rId6"/>
              </a:rPr>
              <a:t>://</a:t>
            </a:r>
            <a:r>
              <a:rPr lang="cs-CZ" sz="1800" dirty="0" smtClean="0">
                <a:hlinkClick r:id="rId6"/>
              </a:rPr>
              <a:t>www.eortc.be/protoc/default.htm</a:t>
            </a:r>
            <a:r>
              <a:rPr lang="cs-CZ" sz="1800" dirty="0" smtClean="0"/>
              <a:t> - pro odborníky</a:t>
            </a:r>
          </a:p>
          <a:p>
            <a:pPr marL="365760" lvl="1" indent="0">
              <a:buNone/>
            </a:pPr>
            <a:r>
              <a:rPr lang="cs-CZ" dirty="0">
                <a:solidFill>
                  <a:srgbClr val="002060"/>
                </a:solidFill>
              </a:rPr>
              <a:t>Stránky České onkologické </a:t>
            </a:r>
            <a:r>
              <a:rPr lang="cs-CZ" dirty="0" smtClean="0">
                <a:solidFill>
                  <a:srgbClr val="002060"/>
                </a:solidFill>
              </a:rPr>
              <a:t>společnosti </a:t>
            </a:r>
            <a:r>
              <a:rPr lang="cs-CZ" dirty="0">
                <a:solidFill>
                  <a:srgbClr val="002060"/>
                </a:solidFill>
              </a:rPr>
              <a:t>ČLS </a:t>
            </a:r>
            <a:r>
              <a:rPr lang="cs-CZ" dirty="0" smtClean="0">
                <a:solidFill>
                  <a:srgbClr val="002060"/>
                </a:solidFill>
              </a:rPr>
              <a:t>JEP</a:t>
            </a:r>
          </a:p>
          <a:p>
            <a:pPr marL="365760" lvl="1" indent="0">
              <a:buNone/>
            </a:pPr>
            <a:r>
              <a:rPr lang="cs-CZ" sz="1800" dirty="0"/>
              <a:t>   </a:t>
            </a:r>
            <a:r>
              <a:rPr lang="cs-CZ" sz="1800" dirty="0">
                <a:hlinkClick r:id="rId7"/>
              </a:rPr>
              <a:t>http://</a:t>
            </a:r>
            <a:r>
              <a:rPr lang="cs-CZ" sz="1800" dirty="0" smtClean="0">
                <a:hlinkClick r:id="rId7"/>
              </a:rPr>
              <a:t>www.linkos.cz/pro-pacienty/</a:t>
            </a:r>
            <a:endParaRPr lang="cs-CZ" sz="1800" dirty="0"/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0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Informace pro pacienta a formulář informovaného </a:t>
            </a:r>
            <a:r>
              <a:rPr lang="cs-CZ" sz="3200" b="1" dirty="0" smtClean="0"/>
              <a:t>souhlasu v </a:t>
            </a:r>
            <a:r>
              <a:rPr lang="cs-CZ" sz="3200" b="1" dirty="0" err="1" smtClean="0"/>
              <a:t>kh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600" dirty="0">
                <a:solidFill>
                  <a:srgbClr val="002060"/>
                </a:solidFill>
              </a:rPr>
              <a:t>Základní údaje v poučení subjektu hodnocení a písemném </a:t>
            </a:r>
            <a:r>
              <a:rPr lang="cs-CZ" sz="2600" dirty="0" smtClean="0">
                <a:solidFill>
                  <a:srgbClr val="002060"/>
                </a:solidFill>
              </a:rPr>
              <a:t>informovaném souhlasu </a:t>
            </a:r>
            <a:endParaRPr lang="cs-CZ" sz="2600" dirty="0">
              <a:solidFill>
                <a:srgbClr val="002060"/>
              </a:solidFill>
            </a:endParaRPr>
          </a:p>
          <a:p>
            <a:pPr algn="just"/>
            <a:r>
              <a:rPr lang="cs-CZ" sz="1900" dirty="0"/>
              <a:t>Upozornění, že </a:t>
            </a:r>
            <a:r>
              <a:rPr lang="cs-CZ" sz="1900" dirty="0" smtClean="0"/>
              <a:t>KH </a:t>
            </a:r>
            <a:r>
              <a:rPr lang="cs-CZ" sz="1900" dirty="0"/>
              <a:t>je výzkumnou </a:t>
            </a:r>
            <a:r>
              <a:rPr lang="cs-CZ" sz="1900" dirty="0" smtClean="0"/>
              <a:t>činností</a:t>
            </a:r>
          </a:p>
          <a:p>
            <a:pPr algn="just"/>
            <a:r>
              <a:rPr lang="cs-CZ" sz="1900" dirty="0" smtClean="0"/>
              <a:t>Cíle KH</a:t>
            </a:r>
          </a:p>
          <a:p>
            <a:pPr algn="just"/>
            <a:r>
              <a:rPr lang="cs-CZ" sz="1900" dirty="0" smtClean="0"/>
              <a:t>Zdůraznění </a:t>
            </a:r>
            <a:r>
              <a:rPr lang="cs-CZ" sz="1900" dirty="0"/>
              <a:t>těch prvků KH, které mají povahu </a:t>
            </a:r>
            <a:r>
              <a:rPr lang="cs-CZ" sz="1900" dirty="0" smtClean="0"/>
              <a:t>výzkumu</a:t>
            </a:r>
          </a:p>
          <a:p>
            <a:pPr algn="just"/>
            <a:r>
              <a:rPr lang="cs-CZ" sz="1900" dirty="0" smtClean="0"/>
              <a:t>Předvídatelná </a:t>
            </a:r>
            <a:r>
              <a:rPr lang="cs-CZ" sz="1900" dirty="0"/>
              <a:t>rizika či nepříjemnosti pro subjekt hodnocení</a:t>
            </a:r>
          </a:p>
          <a:p>
            <a:pPr algn="just"/>
            <a:r>
              <a:rPr lang="cs-CZ" sz="1900" dirty="0"/>
              <a:t>Očekávané přínosy, subjekt hodnocení se uvědomí i v případech, že žádný klinický přínos pro něho není očekáván</a:t>
            </a:r>
          </a:p>
          <a:p>
            <a:pPr algn="just"/>
            <a:r>
              <a:rPr lang="cs-CZ" sz="1900" dirty="0"/>
              <a:t>Informaci o tom, že účast subjektu v KH je dobrovolná a že subjekt může odmítnout účast nebo může odstoupit od účasti v KH kdykoliv, bez postihu či ztráty výhod, na něž má jinak nárok</a:t>
            </a:r>
          </a:p>
          <a:p>
            <a:pPr marL="0" indent="0" algn="just">
              <a:buNone/>
            </a:pPr>
            <a:r>
              <a:rPr lang="cs-CZ" sz="1700" dirty="0" smtClean="0"/>
              <a:t>(příloha </a:t>
            </a:r>
            <a:r>
              <a:rPr lang="cs-CZ" sz="1700" dirty="0"/>
              <a:t>č.2 k vyhlášce 226/2008 Sb</a:t>
            </a:r>
            <a:r>
              <a:rPr lang="cs-CZ" sz="1700" dirty="0" smtClean="0"/>
              <a:t>. o </a:t>
            </a:r>
            <a:r>
              <a:rPr lang="cs-CZ" sz="1700" dirty="0"/>
              <a:t>správné klinické praxi a bližších podmínkách klinického hodnocení léčivých přípravků</a:t>
            </a:r>
            <a:r>
              <a:rPr lang="cs-CZ" sz="1700" dirty="0" smtClean="0"/>
              <a:t>)</a:t>
            </a:r>
            <a:endParaRPr lang="cs-CZ" sz="1700" dirty="0"/>
          </a:p>
          <a:p>
            <a:r>
              <a:rPr lang="cs-CZ" sz="2600" dirty="0" smtClean="0">
                <a:solidFill>
                  <a:srgbClr val="002060"/>
                </a:solidFill>
              </a:rPr>
              <a:t>Doporučení informací v IS </a:t>
            </a:r>
            <a:r>
              <a:rPr lang="cs-CZ" sz="2600" dirty="0">
                <a:solidFill>
                  <a:srgbClr val="002060"/>
                </a:solidFill>
              </a:rPr>
              <a:t>pro onkologického pacienta </a:t>
            </a:r>
          </a:p>
          <a:p>
            <a:pPr algn="just"/>
            <a:r>
              <a:rPr lang="cs-CZ" sz="1900" dirty="0" smtClean="0"/>
              <a:t>jasný popis a vysvětlení cíle studie včetně hledání optimální dávky</a:t>
            </a:r>
            <a:r>
              <a:rPr lang="cs-CZ" sz="1900" dirty="0"/>
              <a:t>, </a:t>
            </a:r>
            <a:r>
              <a:rPr lang="cs-CZ" sz="1900" dirty="0" smtClean="0"/>
              <a:t>nízkou </a:t>
            </a:r>
            <a:r>
              <a:rPr lang="cs-CZ" sz="1900" dirty="0"/>
              <a:t>pravděpodobností přímého léčebného prospěchu pro </a:t>
            </a:r>
            <a:r>
              <a:rPr lang="cs-CZ" sz="1900" dirty="0" smtClean="0"/>
              <a:t>pacienty, zdůraznění primárně altruistického prospěchu pacienta, popis doposud známých a neznámých rizik </a:t>
            </a:r>
          </a:p>
          <a:p>
            <a:pPr marL="0" indent="0" algn="just">
              <a:buNone/>
            </a:pPr>
            <a:r>
              <a:rPr lang="cs-CZ" sz="1900" dirty="0">
                <a:solidFill>
                  <a:schemeClr val="tx1"/>
                </a:solidFill>
              </a:rPr>
              <a:t>	</a:t>
            </a:r>
            <a:r>
              <a:rPr lang="cs-CZ" sz="1900" dirty="0" smtClean="0">
                <a:solidFill>
                  <a:schemeClr val="tx1"/>
                </a:solidFill>
              </a:rPr>
              <a:t>(</a:t>
            </a:r>
            <a:r>
              <a:rPr lang="cs-CZ" sz="1900" dirty="0" err="1" smtClean="0">
                <a:solidFill>
                  <a:schemeClr val="tx1"/>
                </a:solidFill>
              </a:rPr>
              <a:t>Grundler</a:t>
            </a:r>
            <a:r>
              <a:rPr lang="cs-CZ" sz="1900" dirty="0" smtClean="0">
                <a:solidFill>
                  <a:schemeClr val="tx1"/>
                </a:solidFill>
              </a:rPr>
              <a:t>, H., 2007)</a:t>
            </a:r>
            <a:endParaRPr lang="cs-CZ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2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 dirty="0"/>
              <a:t>Faktory procesu rozhodnutí či zamítnutí  účasti v KH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Rozhodovací proces - komplexní </a:t>
            </a:r>
            <a:r>
              <a:rPr lang="cs-CZ" dirty="0">
                <a:solidFill>
                  <a:srgbClr val="002060"/>
                </a:solidFill>
              </a:rPr>
              <a:t>a interaktivní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Faktory procesu rozhodnutí</a:t>
            </a:r>
          </a:p>
          <a:p>
            <a:pPr lvl="1"/>
            <a:r>
              <a:rPr lang="cs-CZ" dirty="0" smtClean="0"/>
              <a:t>Vnímání lékařova vysvětlení informací o studii fáze I</a:t>
            </a:r>
          </a:p>
          <a:p>
            <a:pPr lvl="1"/>
            <a:r>
              <a:rPr lang="cs-CZ" dirty="0" smtClean="0"/>
              <a:t>Vnímání postoje ostatních členů rodiny k účasti v KH</a:t>
            </a:r>
          </a:p>
          <a:p>
            <a:pPr lvl="1"/>
            <a:r>
              <a:rPr lang="cs-CZ" dirty="0" smtClean="0"/>
              <a:t>Předchozí zkušenost s onkologickou léčbou</a:t>
            </a:r>
          </a:p>
          <a:p>
            <a:pPr lvl="1"/>
            <a:r>
              <a:rPr lang="cs-CZ" dirty="0" smtClean="0"/>
              <a:t>Přístup k životu s onkologickým onemocněním</a:t>
            </a:r>
          </a:p>
          <a:p>
            <a:pPr lvl="8"/>
            <a:r>
              <a:rPr lang="cs-CZ" sz="1600" dirty="0">
                <a:solidFill>
                  <a:schemeClr val="tx1"/>
                </a:solidFill>
              </a:rPr>
              <a:t>(</a:t>
            </a:r>
            <a:r>
              <a:rPr lang="cs-CZ" sz="1600" dirty="0" err="1">
                <a:solidFill>
                  <a:schemeClr val="tx1"/>
                </a:solidFill>
              </a:rPr>
              <a:t>Kohara</a:t>
            </a:r>
            <a:r>
              <a:rPr lang="cs-CZ" sz="1600" dirty="0">
                <a:solidFill>
                  <a:schemeClr val="tx1"/>
                </a:solidFill>
              </a:rPr>
              <a:t>, I</a:t>
            </a:r>
            <a:r>
              <a:rPr lang="cs-CZ" sz="1600" dirty="0" smtClean="0">
                <a:solidFill>
                  <a:schemeClr val="tx1"/>
                </a:solidFill>
              </a:rPr>
              <a:t>., </a:t>
            </a:r>
            <a:r>
              <a:rPr lang="cs-CZ" sz="1600" dirty="0" err="1" smtClean="0">
                <a:solidFill>
                  <a:schemeClr val="tx1"/>
                </a:solidFill>
              </a:rPr>
              <a:t>Inoue</a:t>
            </a:r>
            <a:r>
              <a:rPr lang="cs-CZ" sz="1600" dirty="0" smtClean="0">
                <a:solidFill>
                  <a:schemeClr val="tx1"/>
                </a:solidFill>
              </a:rPr>
              <a:t>, T., 2010)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rgbClr val="002060"/>
                </a:solidFill>
              </a:rPr>
              <a:t>Rozhodovací proces pacienta - 4 fáze</a:t>
            </a:r>
          </a:p>
          <a:p>
            <a:pPr lvl="1"/>
            <a:r>
              <a:rPr lang="cs-CZ" dirty="0" smtClean="0"/>
              <a:t>Zjištění o neexistenci standardní onkologické léčby</a:t>
            </a:r>
          </a:p>
          <a:p>
            <a:pPr lvl="1"/>
            <a:r>
              <a:rPr lang="cs-CZ" dirty="0" smtClean="0"/>
              <a:t>Zvažování rizik a přínosů z účasti v KH</a:t>
            </a:r>
          </a:p>
          <a:p>
            <a:pPr lvl="1"/>
            <a:r>
              <a:rPr lang="cs-CZ" dirty="0" smtClean="0"/>
              <a:t>Naleznutí rozhodujících faktorů k rozhodnutí</a:t>
            </a:r>
          </a:p>
          <a:p>
            <a:pPr lvl="1"/>
            <a:r>
              <a:rPr lang="cs-CZ" dirty="0" smtClean="0"/>
              <a:t>Rozhodnutí k souhlasu či odmítnutí účasti v KH</a:t>
            </a:r>
          </a:p>
          <a:p>
            <a:pPr lvl="8"/>
            <a:r>
              <a:rPr lang="cs-CZ" sz="1600" dirty="0">
                <a:solidFill>
                  <a:schemeClr val="tx1"/>
                </a:solidFill>
              </a:rPr>
              <a:t>(</a:t>
            </a:r>
            <a:r>
              <a:rPr lang="cs-CZ" sz="1600" dirty="0" err="1">
                <a:solidFill>
                  <a:schemeClr val="tx1"/>
                </a:solidFill>
              </a:rPr>
              <a:t>Kohara</a:t>
            </a:r>
            <a:r>
              <a:rPr lang="cs-CZ" sz="1600" dirty="0">
                <a:solidFill>
                  <a:schemeClr val="tx1"/>
                </a:solidFill>
              </a:rPr>
              <a:t>, I., </a:t>
            </a:r>
            <a:r>
              <a:rPr lang="cs-CZ" sz="1600" dirty="0" err="1">
                <a:solidFill>
                  <a:schemeClr val="tx1"/>
                </a:solidFill>
              </a:rPr>
              <a:t>Inoue</a:t>
            </a:r>
            <a:r>
              <a:rPr lang="cs-CZ" sz="1600" dirty="0">
                <a:solidFill>
                  <a:schemeClr val="tx1"/>
                </a:solidFill>
              </a:rPr>
              <a:t>, T., 2010)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4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Nejčastější Motivační faktory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600" dirty="0">
                <a:solidFill>
                  <a:srgbClr val="002060"/>
                </a:solidFill>
              </a:rPr>
              <a:t>Očekávání léčebného </a:t>
            </a:r>
            <a:r>
              <a:rPr lang="cs-CZ" sz="2600" dirty="0" smtClean="0">
                <a:solidFill>
                  <a:srgbClr val="002060"/>
                </a:solidFill>
              </a:rPr>
              <a:t>prospěchu </a:t>
            </a:r>
            <a:r>
              <a:rPr lang="cs-CZ" sz="2600" dirty="0">
                <a:solidFill>
                  <a:srgbClr val="002060"/>
                </a:solidFill>
              </a:rPr>
              <a:t>z experimentální léčby</a:t>
            </a:r>
          </a:p>
          <a:p>
            <a:r>
              <a:rPr lang="cs-CZ" sz="2600" dirty="0">
                <a:solidFill>
                  <a:srgbClr val="002060"/>
                </a:solidFill>
              </a:rPr>
              <a:t>Ochota pomoci budoucím pacientům ve vývoji nového léčivého přípravku v léčbě onkologického onemocnění (altruismus)</a:t>
            </a:r>
          </a:p>
          <a:p>
            <a:r>
              <a:rPr lang="cs-CZ" sz="2600" dirty="0">
                <a:solidFill>
                  <a:srgbClr val="002060"/>
                </a:solidFill>
              </a:rPr>
              <a:t>Nadstandardní lékařská péče</a:t>
            </a:r>
          </a:p>
          <a:p>
            <a:pPr lvl="1"/>
            <a:r>
              <a:rPr lang="cs-CZ" sz="2000" dirty="0" smtClean="0"/>
              <a:t>Intenzivní lékařská, ale i vědecká pozornost</a:t>
            </a:r>
          </a:p>
          <a:p>
            <a:pPr lvl="1"/>
            <a:r>
              <a:rPr lang="cs-CZ" sz="2000" dirty="0" smtClean="0"/>
              <a:t>Očekávání lepší zdravotní péče – </a:t>
            </a:r>
            <a:r>
              <a:rPr lang="cs-CZ" sz="2000" i="1" dirty="0" smtClean="0"/>
              <a:t>„důvěra, že se jim dostane mimořádné lékařské pozornosti, např.: nejméně od profesora“ </a:t>
            </a:r>
            <a:r>
              <a:rPr lang="cs-CZ" sz="1700" dirty="0" smtClean="0"/>
              <a:t>(</a:t>
            </a:r>
            <a:r>
              <a:rPr lang="cs-CZ" sz="1700" dirty="0" err="1" smtClean="0"/>
              <a:t>Locock,L</a:t>
            </a:r>
            <a:r>
              <a:rPr lang="cs-CZ" sz="1700" dirty="0" smtClean="0"/>
              <a:t>., </a:t>
            </a:r>
            <a:r>
              <a:rPr lang="cs-CZ" sz="1700" dirty="0" err="1" smtClean="0"/>
              <a:t>Smith,L</a:t>
            </a:r>
            <a:r>
              <a:rPr lang="cs-CZ" sz="1700" dirty="0" smtClean="0"/>
              <a:t>., 2011)</a:t>
            </a:r>
          </a:p>
          <a:p>
            <a:pPr marL="365760" lvl="1" indent="0">
              <a:buNone/>
            </a:pPr>
            <a:endParaRPr lang="cs-CZ" sz="1700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4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Očekávání léčebného prospěchu z experimentální léčby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Nepanuje </a:t>
            </a:r>
            <a:r>
              <a:rPr lang="cs-CZ" dirty="0">
                <a:solidFill>
                  <a:srgbClr val="002060"/>
                </a:solidFill>
              </a:rPr>
              <a:t>shoda </a:t>
            </a:r>
            <a:r>
              <a:rPr lang="cs-CZ" dirty="0" smtClean="0">
                <a:solidFill>
                  <a:srgbClr val="002060"/>
                </a:solidFill>
              </a:rPr>
              <a:t>mezi odborníky, </a:t>
            </a:r>
            <a:r>
              <a:rPr lang="cs-CZ" dirty="0">
                <a:solidFill>
                  <a:srgbClr val="002060"/>
                </a:solidFill>
              </a:rPr>
              <a:t>zda pacienti vstupují do KH zejména z důvodu očekávání léčebného prospěchu.</a:t>
            </a:r>
          </a:p>
          <a:p>
            <a:r>
              <a:rPr lang="cs-CZ" dirty="0">
                <a:solidFill>
                  <a:srgbClr val="002060"/>
                </a:solidFill>
              </a:rPr>
              <a:t>Odpůrci tohoto tvrzení </a:t>
            </a:r>
          </a:p>
          <a:p>
            <a:pPr lvl="1"/>
            <a:r>
              <a:rPr lang="cs-CZ" sz="1800" dirty="0" smtClean="0"/>
              <a:t>Pacienti jsou často řádně informováni o cíli prováděného KH, přesto se mylně domnívají, že cílem prováděného KH je léčebný přínos pro jednotlivé pacienty</a:t>
            </a:r>
          </a:p>
          <a:p>
            <a:r>
              <a:rPr lang="cs-CZ" dirty="0">
                <a:solidFill>
                  <a:srgbClr val="002060"/>
                </a:solidFill>
              </a:rPr>
              <a:t>Pacienti vyjadřují vysoké očekávání léčebného prospěchu experimentální </a:t>
            </a:r>
            <a:r>
              <a:rPr lang="cs-CZ" dirty="0" smtClean="0">
                <a:solidFill>
                  <a:srgbClr val="002060"/>
                </a:solidFill>
              </a:rPr>
              <a:t>léčby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Sulmasy</a:t>
            </a:r>
            <a:r>
              <a:rPr lang="cs-CZ" sz="1600" dirty="0"/>
              <a:t>, P. D. et </a:t>
            </a:r>
            <a:r>
              <a:rPr lang="cs-CZ" sz="1600" dirty="0" err="1"/>
              <a:t>all</a:t>
            </a:r>
            <a:r>
              <a:rPr lang="cs-CZ" sz="1600" dirty="0"/>
              <a:t>., 2010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4631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Altruismus versus osobní prospěch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>
                <a:solidFill>
                  <a:srgbClr val="002060"/>
                </a:solidFill>
              </a:rPr>
              <a:t>Čistý altruismus  v pravém slova smyslu?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Výzkum zaměřený na primární motivaci k účasti v KH </a:t>
            </a:r>
          </a:p>
          <a:p>
            <a:pPr lvl="2"/>
            <a:r>
              <a:rPr lang="cs-CZ" dirty="0" smtClean="0"/>
              <a:t>Altruismus versus osobní prospěch</a:t>
            </a:r>
          </a:p>
          <a:p>
            <a:pPr lvl="3"/>
            <a:r>
              <a:rPr lang="cs-CZ" dirty="0" smtClean="0"/>
              <a:t>„</a:t>
            </a:r>
            <a:r>
              <a:rPr lang="cs-CZ" i="1" dirty="0" smtClean="0"/>
              <a:t>Přestože </a:t>
            </a:r>
            <a:r>
              <a:rPr lang="cs-CZ" i="1" dirty="0"/>
              <a:t>pacienti vyjádřili altruistické důvody, vždy byly spojené s osobním prospěchem nebo byly založené na sociální výměně, než čistě nesobecké motivaci.“  </a:t>
            </a:r>
            <a:endParaRPr lang="cs-CZ" i="1" dirty="0" smtClean="0"/>
          </a:p>
          <a:p>
            <a:pPr marL="1005840" lvl="3" indent="0">
              <a:buNone/>
            </a:pPr>
            <a:r>
              <a:rPr lang="cs-CZ" sz="1600" i="1" dirty="0"/>
              <a:t> </a:t>
            </a:r>
            <a:r>
              <a:rPr lang="cs-CZ" sz="1600" i="1" dirty="0" smtClean="0"/>
              <a:t>  (</a:t>
            </a:r>
            <a:r>
              <a:rPr lang="cs-CZ" sz="1600" i="1" dirty="0" err="1" smtClean="0"/>
              <a:t>Locock</a:t>
            </a:r>
            <a:r>
              <a:rPr lang="cs-CZ" sz="1600" i="1" dirty="0" smtClean="0"/>
              <a:t>, L., Smith, L., 2011)</a:t>
            </a:r>
          </a:p>
          <a:p>
            <a:pPr lvl="2"/>
            <a:r>
              <a:rPr lang="cs-CZ" i="1" dirty="0" smtClean="0"/>
              <a:t>Pacientovo vnímání významu „prospěch druhých“ –</a:t>
            </a:r>
          </a:p>
          <a:p>
            <a:pPr lvl="3"/>
            <a:r>
              <a:rPr lang="cs-CZ" i="1" dirty="0" smtClean="0"/>
              <a:t>„Prospěch ostatních členů rodiny, protože jejich účastí ve studii se zvýší jejich šance na přežití.“</a:t>
            </a:r>
          </a:p>
          <a:p>
            <a:pPr marL="1005840" lvl="3" indent="0">
              <a:buNone/>
            </a:pPr>
            <a:r>
              <a:rPr lang="cs-CZ" sz="1600" i="1" dirty="0" smtClean="0"/>
              <a:t>   (</a:t>
            </a:r>
            <a:r>
              <a:rPr lang="cs-CZ" sz="1600" i="1" dirty="0" err="1"/>
              <a:t>Locock</a:t>
            </a:r>
            <a:r>
              <a:rPr lang="cs-CZ" sz="1600" i="1" dirty="0"/>
              <a:t>, </a:t>
            </a:r>
            <a:r>
              <a:rPr lang="cs-CZ" sz="1600" i="1" dirty="0" err="1"/>
              <a:t>L.,Smith</a:t>
            </a:r>
            <a:r>
              <a:rPr lang="cs-CZ" sz="1600" i="1" dirty="0"/>
              <a:t>, </a:t>
            </a:r>
            <a:r>
              <a:rPr lang="cs-CZ" sz="1600" i="1" dirty="0" smtClean="0"/>
              <a:t>L., 2011)</a:t>
            </a:r>
            <a:endParaRPr lang="cs-CZ" sz="1600" dirty="0" smtClean="0"/>
          </a:p>
          <a:p>
            <a:pPr lvl="1"/>
            <a:r>
              <a:rPr lang="cs-CZ" sz="2400" dirty="0" smtClean="0"/>
              <a:t> </a:t>
            </a:r>
            <a:r>
              <a:rPr lang="cs-CZ" sz="1800" dirty="0" smtClean="0"/>
              <a:t>Zahraniční práce -</a:t>
            </a:r>
            <a:r>
              <a:rPr lang="cs-CZ" sz="2400" dirty="0" smtClean="0"/>
              <a:t> </a:t>
            </a:r>
            <a:r>
              <a:rPr lang="cs-CZ" sz="1800" dirty="0" err="1" smtClean="0"/>
              <a:t>Sulmasy</a:t>
            </a:r>
            <a:r>
              <a:rPr lang="cs-CZ" sz="1800" dirty="0" smtClean="0"/>
              <a:t>  et </a:t>
            </a:r>
            <a:r>
              <a:rPr lang="cs-CZ" sz="1800" dirty="0" err="1" smtClean="0"/>
              <a:t>all</a:t>
            </a:r>
            <a:r>
              <a:rPr lang="cs-CZ" sz="1800" dirty="0" smtClean="0"/>
              <a:t>., </a:t>
            </a:r>
            <a:r>
              <a:rPr lang="cs-CZ" sz="1800" dirty="0" err="1"/>
              <a:t>Weinfurt</a:t>
            </a:r>
            <a:r>
              <a:rPr lang="cs-CZ" sz="1800" dirty="0"/>
              <a:t> et </a:t>
            </a:r>
            <a:r>
              <a:rPr lang="cs-CZ" sz="1800" dirty="0" err="1"/>
              <a:t>all</a:t>
            </a:r>
            <a:r>
              <a:rPr lang="cs-CZ" sz="1800" dirty="0"/>
              <a:t>., </a:t>
            </a:r>
            <a:r>
              <a:rPr lang="cs-CZ" sz="1800" dirty="0" err="1"/>
              <a:t>Wendler</a:t>
            </a:r>
            <a:r>
              <a:rPr lang="cs-CZ" sz="1800" dirty="0"/>
              <a:t> et </a:t>
            </a:r>
            <a:r>
              <a:rPr lang="cs-CZ" sz="1800" dirty="0" err="1"/>
              <a:t>all</a:t>
            </a:r>
            <a:r>
              <a:rPr lang="cs-CZ" sz="18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3334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1656</TotalTime>
  <Words>1310</Words>
  <Application>Microsoft Office PowerPoint</Application>
  <PresentationFormat>On-screen Show (4:3)</PresentationFormat>
  <Paragraphs>153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Očekávání osobního přínosu                pacienta z účasti v klinickém hodnocení v kontextu zapojení pacienta s onkologickým onemocněním </vt:lpstr>
      <vt:lpstr>Etické otázky zapojení onkologického pacienta</vt:lpstr>
      <vt:lpstr>Fáze klinických hodnocení</vt:lpstr>
      <vt:lpstr>Získání informací k účasti v KH</vt:lpstr>
      <vt:lpstr>Informace pro pacienta a formulář informovaného souhlasu v kh</vt:lpstr>
      <vt:lpstr>Faktory procesu rozhodnutí či zamítnutí  účasti v KH</vt:lpstr>
      <vt:lpstr>Nejčastější Motivační faktory </vt:lpstr>
      <vt:lpstr>Očekávání léčebného prospěchu z experimentální léčby</vt:lpstr>
      <vt:lpstr>Altruismus versus osobní prospěch</vt:lpstr>
      <vt:lpstr>Nové etické otázky zapojení onkologického pacienta do klinického hodnocení</vt:lpstr>
      <vt:lpstr>Je správné zapojit pacienta s onkologickým onemocněním do studie  fáze I. ?</vt:lpstr>
      <vt:lpstr>Porozuměl pacient správně pravděpodobnosti získání  léčebného prospěchu z účasti ve studii fáze I.?</vt:lpstr>
      <vt:lpstr>odůvodnění zapojení onkologického pacienta do studie fáze i. </vt:lpstr>
      <vt:lpstr>Literární zdroje I.</vt:lpstr>
      <vt:lpstr>Literární zdroje II.</vt:lpstr>
      <vt:lpstr>PowerPoint Presentation</vt:lpstr>
    </vt:vector>
  </TitlesOfParts>
  <Company>ICON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Očekávání osobního přínosu pacienta z účasti v KH v kontextu zapojení pacienta s onkologickým onemocněním</dc:title>
  <dc:creator>iconuser</dc:creator>
  <cp:lastModifiedBy>iconuser</cp:lastModifiedBy>
  <cp:revision>131</cp:revision>
  <cp:lastPrinted>2012-05-21T16:40:15Z</cp:lastPrinted>
  <dcterms:created xsi:type="dcterms:W3CDTF">2012-05-15T12:06:11Z</dcterms:created>
  <dcterms:modified xsi:type="dcterms:W3CDTF">2012-05-22T20:27:06Z</dcterms:modified>
</cp:coreProperties>
</file>